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33"/>
  </p:notesMasterIdLst>
  <p:sldIdLst>
    <p:sldId id="256" r:id="rId2"/>
    <p:sldId id="257" r:id="rId3"/>
    <p:sldId id="258" r:id="rId4"/>
    <p:sldId id="259" r:id="rId5"/>
    <p:sldId id="261" r:id="rId6"/>
    <p:sldId id="262" r:id="rId7"/>
    <p:sldId id="263" r:id="rId8"/>
    <p:sldId id="264" r:id="rId9"/>
    <p:sldId id="266" r:id="rId10"/>
    <p:sldId id="265" r:id="rId11"/>
    <p:sldId id="267" r:id="rId12"/>
    <p:sldId id="268" r:id="rId13"/>
    <p:sldId id="270" r:id="rId14"/>
    <p:sldId id="271" r:id="rId15"/>
    <p:sldId id="272" r:id="rId16"/>
    <p:sldId id="323" r:id="rId17"/>
    <p:sldId id="282" r:id="rId18"/>
    <p:sldId id="275" r:id="rId19"/>
    <p:sldId id="316" r:id="rId20"/>
    <p:sldId id="321" r:id="rId21"/>
    <p:sldId id="322" r:id="rId22"/>
    <p:sldId id="317" r:id="rId23"/>
    <p:sldId id="318" r:id="rId24"/>
    <p:sldId id="320" r:id="rId25"/>
    <p:sldId id="284" r:id="rId26"/>
    <p:sldId id="285" r:id="rId27"/>
    <p:sldId id="294" r:id="rId28"/>
    <p:sldId id="324" r:id="rId29"/>
    <p:sldId id="325" r:id="rId30"/>
    <p:sldId id="287" r:id="rId31"/>
    <p:sldId id="28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6089"/>
  </p:normalViewPr>
  <p:slideViewPr>
    <p:cSldViewPr snapToGrid="0">
      <p:cViewPr varScale="1">
        <p:scale>
          <a:sx n="92" d="100"/>
          <a:sy n="92" d="100"/>
        </p:scale>
        <p:origin x="12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B8A52-8AC5-C74C-97FB-632C448F3674}" type="datetimeFigureOut">
              <a:rPr lang="en-US" smtClean="0"/>
              <a:t>8/9/23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6506D-5C9B-294C-B2AE-15ACE8B5B9F7}" type="slidenum">
              <a:rPr lang="en-US" smtClean="0"/>
              <a:t>‹#›</a:t>
            </a:fld>
            <a:endParaRPr lang="en-US"/>
          </a:p>
        </p:txBody>
      </p:sp>
    </p:spTree>
    <p:extLst>
      <p:ext uri="{BB962C8B-B14F-4D97-AF65-F5344CB8AC3E}">
        <p14:creationId xmlns:p14="http://schemas.microsoft.com/office/powerpoint/2010/main" val="193716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15</a:t>
            </a:fld>
            <a:endParaRPr lang="en-US"/>
          </a:p>
        </p:txBody>
      </p:sp>
    </p:spTree>
    <p:extLst>
      <p:ext uri="{BB962C8B-B14F-4D97-AF65-F5344CB8AC3E}">
        <p14:creationId xmlns:p14="http://schemas.microsoft.com/office/powerpoint/2010/main" val="171794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Programmers are people who write the map or instructions that tell computers what to do</a:t>
            </a:r>
          </a:p>
          <a:p>
            <a:pPr marL="171450" indent="-171450">
              <a:buFont typeface="Arial" panose="020B0604020202020204" pitchFamily="34" charset="0"/>
              <a:buChar char="•"/>
            </a:pPr>
            <a:r>
              <a:rPr lang="en-US" dirty="0"/>
              <a:t>In other words, they</a:t>
            </a:r>
          </a:p>
        </p:txBody>
      </p:sp>
      <p:sp>
        <p:nvSpPr>
          <p:cNvPr id="4" name="Slide Number Placeholder 3"/>
          <p:cNvSpPr>
            <a:spLocks noGrp="1"/>
          </p:cNvSpPr>
          <p:nvPr>
            <p:ph type="sldNum" sz="quarter" idx="10"/>
          </p:nvPr>
        </p:nvSpPr>
        <p:spPr/>
        <p:txBody>
          <a:bodyPr/>
          <a:lstStyle/>
          <a:p>
            <a:fld id="{77F12483-E947-6F4E-A75E-B2E677827779}" type="slidenum">
              <a:rPr lang="en-US" smtClean="0"/>
              <a:t>24</a:t>
            </a:fld>
            <a:endParaRPr lang="en-US"/>
          </a:p>
        </p:txBody>
      </p:sp>
    </p:spTree>
    <p:extLst>
      <p:ext uri="{BB962C8B-B14F-4D97-AF65-F5344CB8AC3E}">
        <p14:creationId xmlns:p14="http://schemas.microsoft.com/office/powerpoint/2010/main" val="355444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explore this idea more concretely,</a:t>
            </a:r>
            <a:r>
              <a:rPr lang="en-US" baseline="0" dirty="0"/>
              <a:t> let’s look at an example.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a:t>
            </a:r>
            <a:r>
              <a:rPr lang="en-US" baseline="0" dirty="0"/>
              <a:t> find a partner, and take a tractor.</a:t>
            </a: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25</a:t>
            </a:fld>
            <a:endParaRPr lang="en-US"/>
          </a:p>
        </p:txBody>
      </p:sp>
    </p:spTree>
    <p:extLst>
      <p:ext uri="{BB962C8B-B14F-4D97-AF65-F5344CB8AC3E}">
        <p14:creationId xmlns:p14="http://schemas.microsoft.com/office/powerpoint/2010/main" val="151111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Tango the tractor. Tango knows two operations: she can drive forward 10 feet, and she can turn 90 degrees to the right.</a:t>
            </a:r>
          </a:p>
        </p:txBody>
      </p:sp>
      <p:sp>
        <p:nvSpPr>
          <p:cNvPr id="4" name="Slide Number Placeholder 3"/>
          <p:cNvSpPr>
            <a:spLocks noGrp="1"/>
          </p:cNvSpPr>
          <p:nvPr>
            <p:ph type="sldNum" sz="quarter" idx="10"/>
          </p:nvPr>
        </p:nvSpPr>
        <p:spPr/>
        <p:txBody>
          <a:bodyPr/>
          <a:lstStyle/>
          <a:p>
            <a:fld id="{991D7D51-25E3-014D-9E69-3E09100025C6}" type="slidenum">
              <a:rPr lang="en-US" smtClean="0"/>
              <a:t>26</a:t>
            </a:fld>
            <a:endParaRPr lang="en-US"/>
          </a:p>
        </p:txBody>
      </p:sp>
    </p:spTree>
    <p:extLst>
      <p:ext uri="{BB962C8B-B14F-4D97-AF65-F5344CB8AC3E}">
        <p14:creationId xmlns:p14="http://schemas.microsoft.com/office/powerpoint/2010/main" val="1853750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27</a:t>
            </a:fld>
            <a:endParaRPr lang="en-US"/>
          </a:p>
        </p:txBody>
      </p:sp>
    </p:spTree>
    <p:extLst>
      <p:ext uri="{BB962C8B-B14F-4D97-AF65-F5344CB8AC3E}">
        <p14:creationId xmlns:p14="http://schemas.microsoft.com/office/powerpoint/2010/main" val="1777644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28</a:t>
            </a:fld>
            <a:endParaRPr lang="en-US"/>
          </a:p>
        </p:txBody>
      </p:sp>
    </p:spTree>
    <p:extLst>
      <p:ext uri="{BB962C8B-B14F-4D97-AF65-F5344CB8AC3E}">
        <p14:creationId xmlns:p14="http://schemas.microsoft.com/office/powerpoint/2010/main" val="83993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1D7D51-25E3-014D-9E69-3E09100025C6}" type="slidenum">
              <a:rPr lang="en-US" smtClean="0"/>
              <a:t>29</a:t>
            </a:fld>
            <a:endParaRPr lang="en-US"/>
          </a:p>
        </p:txBody>
      </p:sp>
    </p:spTree>
    <p:extLst>
      <p:ext uri="{BB962C8B-B14F-4D97-AF65-F5344CB8AC3E}">
        <p14:creationId xmlns:p14="http://schemas.microsoft.com/office/powerpoint/2010/main" val="4213417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example was a little silly, it illustrates many of the themes that today typify theoretical computer science. You have some well-defined set of allowed operations. Using those operations, you build all sorts of beautiful and complex structures—often reusing structures you previously built to build even more complex ones. But then certain kinds of structures, it seems you can’t build. And at that point, you have to engage in </a:t>
            </a:r>
            <a:r>
              <a:rPr lang="en-US" dirty="0" err="1"/>
              <a:t>metareasoning</a:t>
            </a:r>
            <a:r>
              <a:rPr lang="en-US" dirty="0"/>
              <a:t>. You have to step back from the rules themselves, and ask yourself, what are these rules really doing? Is there some fundamental reason why these rules are never going to get us what we want?</a:t>
            </a:r>
          </a:p>
        </p:txBody>
      </p:sp>
      <p:sp>
        <p:nvSpPr>
          <p:cNvPr id="4" name="Slide Number Placeholder 3"/>
          <p:cNvSpPr>
            <a:spLocks noGrp="1"/>
          </p:cNvSpPr>
          <p:nvPr>
            <p:ph type="sldNum" sz="quarter" idx="10"/>
          </p:nvPr>
        </p:nvSpPr>
        <p:spPr/>
        <p:txBody>
          <a:bodyPr/>
          <a:lstStyle/>
          <a:p>
            <a:fld id="{991D7D51-25E3-014D-9E69-3E09100025C6}" type="slidenum">
              <a:rPr lang="en-US" smtClean="0"/>
              <a:t>30</a:t>
            </a:fld>
            <a:endParaRPr lang="en-US"/>
          </a:p>
        </p:txBody>
      </p:sp>
    </p:spTree>
    <p:extLst>
      <p:ext uri="{BB962C8B-B14F-4D97-AF65-F5344CB8AC3E}">
        <p14:creationId xmlns:p14="http://schemas.microsoft.com/office/powerpoint/2010/main" val="1897010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16</a:t>
            </a:fld>
            <a:endParaRPr lang="en-US"/>
          </a:p>
        </p:txBody>
      </p:sp>
    </p:spTree>
    <p:extLst>
      <p:ext uri="{BB962C8B-B14F-4D97-AF65-F5344CB8AC3E}">
        <p14:creationId xmlns:p14="http://schemas.microsoft.com/office/powerpoint/2010/main" val="96300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250" lvl="0" indent="-171450">
              <a:buFont typeface="Arial" charset="0"/>
              <a:buChar char="•"/>
            </a:pPr>
            <a:r>
              <a:rPr lang="en-US" altLang="en-US" dirty="0"/>
              <a:t>note this definition does not include the word “computer”</a:t>
            </a:r>
          </a:p>
          <a:p>
            <a:pPr marL="349250" lvl="0" indent="-171450">
              <a:buFont typeface="Arial" charset="0"/>
              <a:buChar char="•"/>
            </a:pPr>
            <a:r>
              <a:rPr lang="en-US" altLang="en-US" dirty="0"/>
              <a:t>a computation is a </a:t>
            </a:r>
            <a:r>
              <a:rPr lang="en-US" altLang="en-US" b="1" i="1" dirty="0"/>
              <a:t>process</a:t>
            </a:r>
            <a:r>
              <a:rPr lang="en-US" altLang="en-US" dirty="0"/>
              <a:t> that can be carried out by a person or a machine</a:t>
            </a:r>
          </a:p>
          <a:p>
            <a:pPr marL="349250" lvl="0" indent="-171450">
              <a:buFont typeface="Arial" charset="0"/>
              <a:buChar char="•"/>
            </a:pPr>
            <a:r>
              <a:rPr lang="en-US" altLang="en-US" dirty="0"/>
              <a:t>the same computation might be carried out using any one of a number of different technologies</a:t>
            </a:r>
          </a:p>
        </p:txBody>
      </p:sp>
      <p:sp>
        <p:nvSpPr>
          <p:cNvPr id="4" name="Slide Number Placeholder 3"/>
          <p:cNvSpPr>
            <a:spLocks noGrp="1"/>
          </p:cNvSpPr>
          <p:nvPr>
            <p:ph type="sldNum" sz="quarter" idx="10"/>
          </p:nvPr>
        </p:nvSpPr>
        <p:spPr/>
        <p:txBody>
          <a:bodyPr/>
          <a:lstStyle/>
          <a:p>
            <a:fld id="{77F12483-E947-6F4E-A75E-B2E677827779}" type="slidenum">
              <a:rPr lang="en-US" smtClean="0"/>
              <a:t>17</a:t>
            </a:fld>
            <a:endParaRPr lang="en-US"/>
          </a:p>
        </p:txBody>
      </p:sp>
    </p:spTree>
    <p:extLst>
      <p:ext uri="{BB962C8B-B14F-4D97-AF65-F5344CB8AC3E}">
        <p14:creationId xmlns:p14="http://schemas.microsoft.com/office/powerpoint/2010/main" val="1657553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Original Computers were women who did computations </a:t>
            </a:r>
          </a:p>
        </p:txBody>
      </p:sp>
      <p:sp>
        <p:nvSpPr>
          <p:cNvPr id="4" name="Slide Number Placeholder 3"/>
          <p:cNvSpPr>
            <a:spLocks noGrp="1"/>
          </p:cNvSpPr>
          <p:nvPr>
            <p:ph type="sldNum" sz="quarter" idx="10"/>
          </p:nvPr>
        </p:nvSpPr>
        <p:spPr/>
        <p:txBody>
          <a:bodyPr/>
          <a:lstStyle/>
          <a:p>
            <a:fld id="{77F12483-E947-6F4E-A75E-B2E677827779}" type="slidenum">
              <a:rPr lang="en-US" smtClean="0"/>
              <a:t>18</a:t>
            </a:fld>
            <a:endParaRPr lang="en-US"/>
          </a:p>
        </p:txBody>
      </p:sp>
    </p:spTree>
    <p:extLst>
      <p:ext uri="{BB962C8B-B14F-4D97-AF65-F5344CB8AC3E}">
        <p14:creationId xmlns:p14="http://schemas.microsoft.com/office/powerpoint/2010/main" val="27675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0" i="0" dirty="0">
                <a:solidFill>
                  <a:srgbClr val="E8EAED"/>
                </a:solidFill>
                <a:effectLst/>
                <a:latin typeface="Google Sans"/>
              </a:rPr>
              <a:t>The ENIAC (1945) was the first electronic general-purpose digital computer; it filled a room</a:t>
            </a:r>
            <a:endParaRPr lang="en-US" altLang="en-US" dirty="0"/>
          </a:p>
          <a:p>
            <a:pPr marL="2857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en-US" dirty="0"/>
              <a:t>When computers first started being widely used in the 1950s the general public viewed them as “electronic brains”</a:t>
            </a:r>
          </a:p>
          <a:p>
            <a:pPr marL="742950" lvl="1" indent="-171450">
              <a:buFont typeface="Arial" charset="0"/>
              <a:buChar char="•"/>
            </a:pPr>
            <a:r>
              <a:rPr lang="en-US" altLang="en-US" dirty="0"/>
              <a:t>they were huge, expensive, mysterious</a:t>
            </a:r>
          </a:p>
          <a:p>
            <a:pPr marL="742950" lvl="1" indent="-171450">
              <a:buFont typeface="Arial" charset="0"/>
              <a:buChar char="•"/>
            </a:pPr>
            <a:r>
              <a:rPr lang="en-US" altLang="en-US" dirty="0"/>
              <a:t>found only in the largest corporate, </a:t>
            </a:r>
            <a:r>
              <a:rPr lang="en-US" altLang="en-US" baseline="0" dirty="0"/>
              <a:t> </a:t>
            </a:r>
            <a:r>
              <a:rPr lang="en-US" altLang="en-US" dirty="0"/>
              <a:t>government, or university labs</a:t>
            </a:r>
          </a:p>
          <a:p>
            <a:pPr marL="742950" lvl="1" indent="-171450">
              <a:buFont typeface="Arial" charset="0"/>
              <a:buChar char="•"/>
            </a:pPr>
            <a:r>
              <a:rPr lang="en-US" altLang="en-US" dirty="0"/>
              <a:t>sci-fi movies exploited this “electronic brain” </a:t>
            </a:r>
            <a:r>
              <a:rPr lang="en-US" altLang="en-US" baseline="0" dirty="0"/>
              <a:t> </a:t>
            </a:r>
            <a:r>
              <a:rPr lang="en-US" altLang="en-US" dirty="0"/>
              <a:t>viewpoint</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19</a:t>
            </a:fld>
            <a:endParaRPr lang="en-US"/>
          </a:p>
        </p:txBody>
      </p:sp>
    </p:spTree>
    <p:extLst>
      <p:ext uri="{BB962C8B-B14F-4D97-AF65-F5344CB8AC3E}">
        <p14:creationId xmlns:p14="http://schemas.microsoft.com/office/powerpoint/2010/main" val="319364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20</a:t>
            </a:fld>
            <a:endParaRPr lang="en-US"/>
          </a:p>
        </p:txBody>
      </p:sp>
    </p:spTree>
    <p:extLst>
      <p:ext uri="{BB962C8B-B14F-4D97-AF65-F5344CB8AC3E}">
        <p14:creationId xmlns:p14="http://schemas.microsoft.com/office/powerpoint/2010/main" val="368346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Does this machinery contain the same specialized knowledge of a human? </a:t>
            </a:r>
          </a:p>
          <a:p>
            <a:pPr marL="171450" indent="-171450">
              <a:buFont typeface="Arial" panose="020B0604020202020204" pitchFamily="34" charset="0"/>
              <a:buChar char="•"/>
            </a:pPr>
            <a:r>
              <a:rPr lang="en-US" dirty="0"/>
              <a:t>Absolutely not! It is a machine, therefore needs to be told exactly what to do </a:t>
            </a:r>
          </a:p>
          <a:p>
            <a:pPr marL="171450" indent="-171450">
              <a:buFont typeface="Arial" panose="020B0604020202020204" pitchFamily="34" charset="0"/>
              <a:buChar char="•"/>
            </a:pPr>
            <a:r>
              <a:rPr lang="en-US" dirty="0"/>
              <a:t>The way that was done was with punch cards! They encoded information with punched out holes, that provided instructions and data to the machine</a:t>
            </a:r>
          </a:p>
          <a:p>
            <a:endParaRPr lang="en-US" dirty="0"/>
          </a:p>
        </p:txBody>
      </p:sp>
      <p:sp>
        <p:nvSpPr>
          <p:cNvPr id="4" name="Slide Number Placeholder 3"/>
          <p:cNvSpPr>
            <a:spLocks noGrp="1"/>
          </p:cNvSpPr>
          <p:nvPr>
            <p:ph type="sldNum" sz="quarter" idx="10"/>
          </p:nvPr>
        </p:nvSpPr>
        <p:spPr/>
        <p:txBody>
          <a:bodyPr/>
          <a:lstStyle/>
          <a:p>
            <a:fld id="{77F12483-E947-6F4E-A75E-B2E677827779}" type="slidenum">
              <a:rPr lang="en-US" smtClean="0"/>
              <a:t>21</a:t>
            </a:fld>
            <a:endParaRPr lang="en-US"/>
          </a:p>
        </p:txBody>
      </p:sp>
    </p:spTree>
    <p:extLst>
      <p:ext uri="{BB962C8B-B14F-4D97-AF65-F5344CB8AC3E}">
        <p14:creationId xmlns:p14="http://schemas.microsoft.com/office/powerpoint/2010/main" val="39407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remember! Computers were used for highly specialized calculations, therefor whoever wrote those instructions needed to have that highly specialized knowledge! </a:t>
            </a:r>
          </a:p>
          <a:p>
            <a:pPr marL="171450" indent="-171450">
              <a:buFont typeface="Arial" panose="020B0604020202020204" pitchFamily="34" charset="0"/>
              <a:buChar char="•"/>
            </a:pPr>
            <a:r>
              <a:rPr lang="en-US" dirty="0"/>
              <a:t>The people with that specialized knowledge were the original computers!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Also, telling the computer what to do (as opposed to building the machinery) was seen as a lesser job at the time </a:t>
            </a:r>
          </a:p>
        </p:txBody>
      </p:sp>
      <p:sp>
        <p:nvSpPr>
          <p:cNvPr id="4" name="Slide Number Placeholder 3"/>
          <p:cNvSpPr>
            <a:spLocks noGrp="1"/>
          </p:cNvSpPr>
          <p:nvPr>
            <p:ph type="sldNum" sz="quarter" idx="10"/>
          </p:nvPr>
        </p:nvSpPr>
        <p:spPr/>
        <p:txBody>
          <a:bodyPr/>
          <a:lstStyle/>
          <a:p>
            <a:fld id="{77F12483-E947-6F4E-A75E-B2E677827779}" type="slidenum">
              <a:rPr lang="en-US" smtClean="0"/>
              <a:t>22</a:t>
            </a:fld>
            <a:endParaRPr lang="en-US"/>
          </a:p>
        </p:txBody>
      </p:sp>
    </p:spTree>
    <p:extLst>
      <p:ext uri="{BB962C8B-B14F-4D97-AF65-F5344CB8AC3E}">
        <p14:creationId xmlns:p14="http://schemas.microsoft.com/office/powerpoint/2010/main" val="2261077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Those highly trained people were mostly women! </a:t>
            </a:r>
          </a:p>
          <a:p>
            <a:pPr marL="171450" indent="-171450">
              <a:buFont typeface="Arial" panose="020B0604020202020204" pitchFamily="34" charset="0"/>
              <a:buChar char="•"/>
            </a:pPr>
            <a:r>
              <a:rPr lang="en-US" dirty="0"/>
              <a:t>It was seen as natural that they would be the ones to tell computers what to do once we had them </a:t>
            </a:r>
          </a:p>
          <a:p>
            <a:pPr marL="171450" indent="-171450">
              <a:buFont typeface="Arial" panose="020B0604020202020204" pitchFamily="34" charset="0"/>
              <a:buChar char="•"/>
            </a:pPr>
            <a:r>
              <a:rPr lang="en-US" dirty="0"/>
              <a:t>Why did Women fall out of coding?</a:t>
            </a:r>
          </a:p>
          <a:p>
            <a:pPr marL="628650" lvl="1" indent="-171450">
              <a:buFont typeface="Arial" panose="020B0604020202020204" pitchFamily="34" charset="0"/>
              <a:buChar char="•"/>
            </a:pPr>
            <a:r>
              <a:rPr lang="en-US" dirty="0"/>
              <a:t>At a certain point it was split between women and men, then colleges started offering CS </a:t>
            </a:r>
          </a:p>
          <a:p>
            <a:pPr marL="628650" lvl="1" indent="-171450">
              <a:buFont typeface="Arial" panose="020B0604020202020204" pitchFamily="34" charset="0"/>
              <a:buChar char="•"/>
            </a:pPr>
            <a:r>
              <a:rPr lang="en-US" dirty="0"/>
              <a:t>Boys were often exposed to and encouraged to do CS at home, girls were not </a:t>
            </a:r>
          </a:p>
          <a:p>
            <a:pPr marL="628650" lvl="1" indent="-171450">
              <a:buFont typeface="Arial" panose="020B0604020202020204" pitchFamily="34" charset="0"/>
              <a:buChar char="•"/>
            </a:pPr>
            <a:r>
              <a:rPr lang="en-US" dirty="0"/>
              <a:t>Academia is sexist and women were not treated well in college or as likely to go to college</a:t>
            </a:r>
          </a:p>
          <a:p>
            <a:pPr marL="628650" lvl="1" indent="-171450">
              <a:buFont typeface="Arial" panose="020B0604020202020204" pitchFamily="34" charset="0"/>
              <a:buChar char="•"/>
            </a:pPr>
            <a:r>
              <a:rPr lang="en-US" dirty="0"/>
              <a:t>As coding became more popular, courses got too full and ”weed out” classes became a thing </a:t>
            </a:r>
          </a:p>
          <a:p>
            <a:pPr marL="628650" lvl="1" indent="-171450">
              <a:buFont typeface="Arial" panose="020B0604020202020204" pitchFamily="34" charset="0"/>
              <a:buChar char="•"/>
            </a:pPr>
            <a:r>
              <a:rPr lang="en-US" dirty="0"/>
              <a:t>”Weed out” class success is largely dependent on prior exposure to coding, not aptitude, so boys tended to do better </a:t>
            </a:r>
          </a:p>
          <a:p>
            <a:pPr marL="628650" lvl="1" indent="-171450">
              <a:buFont typeface="Arial" panose="020B0604020202020204" pitchFamily="34" charset="0"/>
              <a:buChar char="•"/>
            </a:pPr>
            <a:r>
              <a:rPr lang="en-US" dirty="0"/>
              <a:t>This led to a culture shift, that was backed up by popular culture portrayals of CS (ex. movies) </a:t>
            </a:r>
          </a:p>
          <a:p>
            <a:pPr marL="628650" lvl="1" indent="-171450">
              <a:buFont typeface="Arial" panose="020B0604020202020204" pitchFamily="34" charset="0"/>
              <a:buChar char="•"/>
            </a:pPr>
            <a:r>
              <a:rPr lang="en-US" dirty="0"/>
              <a:t>Eventually the culture became engrained, hostile to women and other minoritized groups, and we’re still working to make it better today</a:t>
            </a:r>
          </a:p>
        </p:txBody>
      </p:sp>
      <p:sp>
        <p:nvSpPr>
          <p:cNvPr id="4" name="Slide Number Placeholder 3"/>
          <p:cNvSpPr>
            <a:spLocks noGrp="1"/>
          </p:cNvSpPr>
          <p:nvPr>
            <p:ph type="sldNum" sz="quarter" idx="10"/>
          </p:nvPr>
        </p:nvSpPr>
        <p:spPr/>
        <p:txBody>
          <a:bodyPr/>
          <a:lstStyle/>
          <a:p>
            <a:fld id="{77F12483-E947-6F4E-A75E-B2E677827779}" type="slidenum">
              <a:rPr lang="en-US" smtClean="0"/>
              <a:t>23</a:t>
            </a:fld>
            <a:endParaRPr lang="en-US"/>
          </a:p>
        </p:txBody>
      </p:sp>
    </p:spTree>
    <p:extLst>
      <p:ext uri="{BB962C8B-B14F-4D97-AF65-F5344CB8AC3E}">
        <p14:creationId xmlns:p14="http://schemas.microsoft.com/office/powerpoint/2010/main" val="4242202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078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6685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8224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6862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191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835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116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86828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06068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44644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8/9/23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2767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8/9/23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20714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75000"/>
              <a:lumOff val="2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75000"/>
              <a:lumOff val="2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75000"/>
              <a:lumOff val="2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jcrouser.github.i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oin.slack.com/t/mosca-cais117-f23/shared_invite/zt-20gsmo3na-WEzdyoDZVW0_kNSbv4Ul~g" TargetMode="External"/><Relationship Id="rId2" Type="http://schemas.openxmlformats.org/officeDocument/2006/relationships/hyperlink" Target="https://amosca01.github.io/CAIS117-F23/"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gradescope.com/courses/557926"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jpe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6711-FD41-BF2C-3200-E86657F1099A}"/>
              </a:ext>
            </a:extLst>
          </p:cNvPr>
          <p:cNvSpPr>
            <a:spLocks noGrp="1"/>
          </p:cNvSpPr>
          <p:nvPr>
            <p:ph type="ctrTitle"/>
          </p:nvPr>
        </p:nvSpPr>
        <p:spPr/>
        <p:txBody>
          <a:bodyPr>
            <a:normAutofit fontScale="90000"/>
          </a:bodyPr>
          <a:lstStyle/>
          <a:p>
            <a:r>
              <a:rPr lang="en-US" dirty="0"/>
              <a:t>Why Does My Computer Do That? Intro to Coding with Python– Welcome!</a:t>
            </a:r>
          </a:p>
        </p:txBody>
      </p:sp>
      <p:sp>
        <p:nvSpPr>
          <p:cNvPr id="3" name="Subtitle 2">
            <a:extLst>
              <a:ext uri="{FF2B5EF4-FFF2-40B4-BE49-F238E27FC236}">
                <a16:creationId xmlns:a16="http://schemas.microsoft.com/office/drawing/2014/main" id="{D0BE8CA1-49DD-7D0B-3796-B4A0CE9405C0}"/>
              </a:ext>
            </a:extLst>
          </p:cNvPr>
          <p:cNvSpPr>
            <a:spLocks noGrp="1"/>
          </p:cNvSpPr>
          <p:nvPr>
            <p:ph type="subTitle" idx="1"/>
          </p:nvPr>
        </p:nvSpPr>
        <p:spPr/>
        <p:txBody>
          <a:bodyPr/>
          <a:lstStyle/>
          <a:p>
            <a:r>
              <a:rPr lang="en-US" dirty="0"/>
              <a:t>Dr. Ab Mosca (they/them) </a:t>
            </a:r>
          </a:p>
        </p:txBody>
      </p:sp>
      <p:sp>
        <p:nvSpPr>
          <p:cNvPr id="5" name="TextBox 4">
            <a:extLst>
              <a:ext uri="{FF2B5EF4-FFF2-40B4-BE49-F238E27FC236}">
                <a16:creationId xmlns:a16="http://schemas.microsoft.com/office/drawing/2014/main" id="{51C47612-0F01-5A1D-003F-59C048DD3D08}"/>
              </a:ext>
            </a:extLst>
          </p:cNvPr>
          <p:cNvSpPr txBox="1"/>
          <p:nvPr/>
        </p:nvSpPr>
        <p:spPr>
          <a:xfrm>
            <a:off x="2286000" y="6342185"/>
            <a:ext cx="7444410" cy="369332"/>
          </a:xfrm>
          <a:prstGeom prst="rect">
            <a:avLst/>
          </a:prstGeom>
          <a:noFill/>
        </p:spPr>
        <p:txBody>
          <a:bodyPr wrap="none" rtlCol="0">
            <a:spAutoFit/>
          </a:bodyPr>
          <a:lstStyle/>
          <a:p>
            <a:r>
              <a:rPr lang="en-US" dirty="0"/>
              <a:t>Slides based off slides courtesy of Jordan Crouser (</a:t>
            </a:r>
            <a:r>
              <a:rPr lang="en-US" dirty="0">
                <a:hlinkClick r:id="rId2"/>
              </a:rPr>
              <a:t>https://jcrouser.github.io/</a:t>
            </a:r>
            <a:r>
              <a:rPr lang="en-US" dirty="0"/>
              <a:t>) </a:t>
            </a:r>
          </a:p>
        </p:txBody>
      </p:sp>
    </p:spTree>
    <p:extLst>
      <p:ext uri="{BB962C8B-B14F-4D97-AF65-F5344CB8AC3E}">
        <p14:creationId xmlns:p14="http://schemas.microsoft.com/office/powerpoint/2010/main" val="290532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dirty="0"/>
              <a:t>What Is This Class?</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r>
              <a:rPr lang="en-US" sz="3200" dirty="0"/>
              <a:t>An introduction to coding with the programming language Python assuming no prior knowledge of the subject</a:t>
            </a:r>
          </a:p>
          <a:p>
            <a:r>
              <a:rPr lang="en-US" sz="3200" dirty="0"/>
              <a:t>You will learn…</a:t>
            </a:r>
          </a:p>
          <a:p>
            <a:pPr lvl="1"/>
            <a:r>
              <a:rPr lang="en-US" sz="3000" dirty="0"/>
              <a:t>How to computationally approach problem solving</a:t>
            </a:r>
          </a:p>
          <a:p>
            <a:pPr lvl="1"/>
            <a:r>
              <a:rPr lang="en-US" sz="3000" dirty="0"/>
              <a:t>How to use basic programming constructs</a:t>
            </a:r>
          </a:p>
          <a:p>
            <a:pPr lvl="1"/>
            <a:r>
              <a:rPr lang="en-US" sz="3000" dirty="0"/>
              <a:t>How to code in Python </a:t>
            </a:r>
          </a:p>
          <a:p>
            <a:pPr lvl="1"/>
            <a:r>
              <a:rPr lang="en-US" sz="3000" dirty="0"/>
              <a:t>How a computer works, at a high level</a:t>
            </a:r>
          </a:p>
          <a:p>
            <a:pPr lvl="1"/>
            <a:endParaRPr lang="en-US" sz="3000" dirty="0"/>
          </a:p>
          <a:p>
            <a:endParaRPr lang="en-US" sz="3200" dirty="0"/>
          </a:p>
          <a:p>
            <a:endParaRPr lang="en-US" sz="3200" dirty="0"/>
          </a:p>
        </p:txBody>
      </p:sp>
    </p:spTree>
    <p:extLst>
      <p:ext uri="{BB962C8B-B14F-4D97-AF65-F5344CB8AC3E}">
        <p14:creationId xmlns:p14="http://schemas.microsoft.com/office/powerpoint/2010/main" val="1316648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fontScale="92500"/>
          </a:bodyPr>
          <a:lstStyle/>
          <a:p>
            <a:endParaRPr lang="en-US" sz="3000" dirty="0"/>
          </a:p>
          <a:p>
            <a:r>
              <a:rPr lang="en-US" sz="3200" dirty="0"/>
              <a:t>Course website (</a:t>
            </a:r>
            <a:r>
              <a:rPr lang="en-US" sz="3200" b="1" dirty="0"/>
              <a:t>write this down</a:t>
            </a:r>
            <a:r>
              <a:rPr lang="en-US" sz="3200" dirty="0"/>
              <a:t>!): </a:t>
            </a:r>
            <a:r>
              <a:rPr lang="en-US" sz="3200" dirty="0">
                <a:hlinkClick r:id="rId2"/>
              </a:rPr>
              <a:t>https://amosca01.github.io/CAIS117-F23/</a:t>
            </a:r>
            <a:r>
              <a:rPr lang="en-US" sz="3200" dirty="0"/>
              <a:t> </a:t>
            </a:r>
          </a:p>
          <a:p>
            <a:endParaRPr lang="en-US" sz="3200" dirty="0"/>
          </a:p>
          <a:p>
            <a:r>
              <a:rPr lang="en-US" sz="3200" dirty="0"/>
              <a:t>Slack: </a:t>
            </a:r>
            <a:r>
              <a:rPr lang="en-US" sz="3200" b="0" i="0" dirty="0">
                <a:effectLst/>
                <a:hlinkClick r:id="rId3"/>
              </a:rPr>
              <a:t>https://join.slack.com/t/mosca-cais117-f23/shared_invite/zt-20gsmo3na-WEzdyoDZVW0_kNSbv4Ul~g</a:t>
            </a:r>
            <a:r>
              <a:rPr lang="en-US" sz="3200" b="0" i="0" dirty="0">
                <a:effectLst/>
              </a:rPr>
              <a:t> (please use slack for all course related communication) </a:t>
            </a:r>
          </a:p>
          <a:p>
            <a:endParaRPr lang="en-US" sz="3200" dirty="0"/>
          </a:p>
          <a:p>
            <a:r>
              <a:rPr lang="en-US" sz="3200" dirty="0"/>
              <a:t>OH’s: T/R 11:30 – 13:30 (stop by and say hi!)  </a:t>
            </a:r>
          </a:p>
        </p:txBody>
      </p:sp>
    </p:spTree>
    <p:extLst>
      <p:ext uri="{BB962C8B-B14F-4D97-AF65-F5344CB8AC3E}">
        <p14:creationId xmlns:p14="http://schemas.microsoft.com/office/powerpoint/2010/main" val="76338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fontScale="55000" lnSpcReduction="20000"/>
          </a:bodyPr>
          <a:lstStyle/>
          <a:p>
            <a:endParaRPr lang="en-US" sz="3000" dirty="0"/>
          </a:p>
          <a:p>
            <a:r>
              <a:rPr lang="en-US" sz="4500" dirty="0"/>
              <a:t>Textbook: </a:t>
            </a:r>
            <a:r>
              <a:rPr lang="en-US" sz="4500" i="1" dirty="0"/>
              <a:t>Programming in Python 3 with </a:t>
            </a:r>
            <a:r>
              <a:rPr lang="en-US" sz="4500" i="1" dirty="0" err="1"/>
              <a:t>zyLabs</a:t>
            </a:r>
            <a:endParaRPr lang="en-US" sz="4500" i="1" dirty="0"/>
          </a:p>
          <a:p>
            <a:pPr lvl="1"/>
            <a:r>
              <a:rPr lang="en-US" sz="3800" dirty="0"/>
              <a:t>See course website for instructions </a:t>
            </a:r>
          </a:p>
          <a:p>
            <a:r>
              <a:rPr lang="en-US" sz="4700" dirty="0"/>
              <a:t>Assignments:</a:t>
            </a:r>
          </a:p>
          <a:p>
            <a:pPr lvl="1"/>
            <a:r>
              <a:rPr lang="en-US" sz="3800" b="0" i="0" dirty="0">
                <a:effectLst/>
              </a:rPr>
              <a:t>Turn in with </a:t>
            </a:r>
            <a:r>
              <a:rPr lang="en-US" sz="3800" b="0" i="0" dirty="0" err="1">
                <a:effectLst/>
              </a:rPr>
              <a:t>Gradescope</a:t>
            </a:r>
            <a:r>
              <a:rPr lang="en-US" sz="3800" b="0" i="0" dirty="0">
                <a:effectLst/>
              </a:rPr>
              <a:t> (entry code - BBZ3BJ): </a:t>
            </a:r>
            <a:r>
              <a:rPr lang="en-US" sz="3800" b="0" i="0" dirty="0">
                <a:effectLst/>
                <a:hlinkClick r:id="rId2"/>
              </a:rPr>
              <a:t>https://www.gradescope.com/courses/557926</a:t>
            </a:r>
            <a:r>
              <a:rPr lang="en-US" sz="3800" b="0" i="0" dirty="0">
                <a:effectLst/>
              </a:rPr>
              <a:t> </a:t>
            </a:r>
          </a:p>
          <a:p>
            <a:pPr lvl="1"/>
            <a:r>
              <a:rPr lang="en-US" sz="3800" dirty="0" err="1"/>
              <a:t>Homeworks</a:t>
            </a:r>
            <a:r>
              <a:rPr lang="en-US" sz="3800" dirty="0"/>
              <a:t> – time to practice skills</a:t>
            </a:r>
          </a:p>
          <a:p>
            <a:pPr lvl="1"/>
            <a:r>
              <a:rPr lang="en-US" sz="3800" b="0" i="0" dirty="0">
                <a:effectLst/>
              </a:rPr>
              <a:t>In-class Activities – largely effort based</a:t>
            </a:r>
            <a:endParaRPr lang="en-US" sz="3800" dirty="0"/>
          </a:p>
          <a:p>
            <a:pPr lvl="1"/>
            <a:r>
              <a:rPr lang="en-US" sz="3800" b="0" i="0" dirty="0">
                <a:effectLst/>
              </a:rPr>
              <a:t>Final Project – group based, application of skills</a:t>
            </a:r>
          </a:p>
          <a:p>
            <a:pPr lvl="1"/>
            <a:r>
              <a:rPr lang="en-US" sz="3800" b="1" i="1" dirty="0">
                <a:effectLst/>
              </a:rPr>
              <a:t>Optional </a:t>
            </a:r>
            <a:r>
              <a:rPr lang="en-US" sz="3800" dirty="0">
                <a:effectLst/>
              </a:rPr>
              <a:t>Midterm</a:t>
            </a:r>
            <a:r>
              <a:rPr lang="en-US" sz="3800" b="1" i="1" dirty="0">
                <a:effectLst/>
              </a:rPr>
              <a:t> </a:t>
            </a:r>
            <a:r>
              <a:rPr lang="en-US" sz="3800" b="0" i="0" dirty="0">
                <a:effectLst/>
              </a:rPr>
              <a:t>– can only help your grade  </a:t>
            </a:r>
          </a:p>
          <a:p>
            <a:r>
              <a:rPr lang="en-US" sz="4500" dirty="0"/>
              <a:t>Due Dates: As listed on course schedule.</a:t>
            </a:r>
            <a:r>
              <a:rPr lang="en-US" sz="3800" dirty="0"/>
              <a:t> </a:t>
            </a:r>
          </a:p>
          <a:p>
            <a:pPr lvl="1"/>
            <a:r>
              <a:rPr lang="en-US" sz="3800" dirty="0"/>
              <a:t>24hr grace period; no late submissions</a:t>
            </a:r>
          </a:p>
          <a:p>
            <a:pPr lvl="1"/>
            <a:r>
              <a:rPr lang="en-US" sz="3800" dirty="0"/>
              <a:t>Lowest homework dropped </a:t>
            </a:r>
          </a:p>
          <a:p>
            <a:pPr lvl="1"/>
            <a:r>
              <a:rPr lang="en-US" sz="3800" dirty="0"/>
              <a:t>No regrades; see syllabus for revise and resubmit instructions </a:t>
            </a:r>
          </a:p>
        </p:txBody>
      </p:sp>
    </p:spTree>
    <p:extLst>
      <p:ext uri="{BB962C8B-B14F-4D97-AF65-F5344CB8AC3E}">
        <p14:creationId xmlns:p14="http://schemas.microsoft.com/office/powerpoint/2010/main" val="341358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59A-C0BF-FAF2-BCD0-AABD2AD46B7D}"/>
              </a:ext>
            </a:extLst>
          </p:cNvPr>
          <p:cNvSpPr>
            <a:spLocks noGrp="1"/>
          </p:cNvSpPr>
          <p:nvPr>
            <p:ph type="title"/>
          </p:nvPr>
        </p:nvSpPr>
        <p:spPr/>
        <p:txBody>
          <a:bodyPr/>
          <a:lstStyle/>
          <a:p>
            <a:r>
              <a:rPr lang="en-US" b="1" dirty="0"/>
              <a:t>**Important Info** </a:t>
            </a:r>
          </a:p>
        </p:txBody>
      </p:sp>
      <p:sp>
        <p:nvSpPr>
          <p:cNvPr id="3" name="Content Placeholder 2">
            <a:extLst>
              <a:ext uri="{FF2B5EF4-FFF2-40B4-BE49-F238E27FC236}">
                <a16:creationId xmlns:a16="http://schemas.microsoft.com/office/drawing/2014/main" id="{3A1E2A38-7A0E-C863-2691-71DAB5BA072C}"/>
              </a:ext>
            </a:extLst>
          </p:cNvPr>
          <p:cNvSpPr>
            <a:spLocks noGrp="1"/>
          </p:cNvSpPr>
          <p:nvPr>
            <p:ph idx="1"/>
          </p:nvPr>
        </p:nvSpPr>
        <p:spPr/>
        <p:txBody>
          <a:bodyPr anchor="t">
            <a:normAutofit/>
          </a:bodyPr>
          <a:lstStyle/>
          <a:p>
            <a:endParaRPr lang="en-US" sz="2400" dirty="0"/>
          </a:p>
          <a:p>
            <a:r>
              <a:rPr lang="en-US" sz="3600" dirty="0"/>
              <a:t>I’m here to help you succeed</a:t>
            </a:r>
          </a:p>
          <a:p>
            <a:endParaRPr lang="en-US" sz="3600" dirty="0"/>
          </a:p>
          <a:p>
            <a:r>
              <a:rPr lang="en-US" sz="3600" dirty="0"/>
              <a:t>Please come to office hours or reach out on Slack if you need any additional support  </a:t>
            </a:r>
          </a:p>
        </p:txBody>
      </p:sp>
    </p:spTree>
    <p:extLst>
      <p:ext uri="{BB962C8B-B14F-4D97-AF65-F5344CB8AC3E}">
        <p14:creationId xmlns:p14="http://schemas.microsoft.com/office/powerpoint/2010/main" val="3645714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00A5-2664-11AE-22FA-8E9A78E8A3A7}"/>
              </a:ext>
            </a:extLst>
          </p:cNvPr>
          <p:cNvSpPr>
            <a:spLocks noGrp="1"/>
          </p:cNvSpPr>
          <p:nvPr>
            <p:ph type="title"/>
          </p:nvPr>
        </p:nvSpPr>
        <p:spPr/>
        <p:txBody>
          <a:bodyPr/>
          <a:lstStyle/>
          <a:p>
            <a:r>
              <a:rPr lang="en-US" dirty="0"/>
              <a:t>Now the good stuff</a:t>
            </a:r>
          </a:p>
        </p:txBody>
      </p:sp>
      <p:sp>
        <p:nvSpPr>
          <p:cNvPr id="3" name="Text Placeholder 2">
            <a:extLst>
              <a:ext uri="{FF2B5EF4-FFF2-40B4-BE49-F238E27FC236}">
                <a16:creationId xmlns:a16="http://schemas.microsoft.com/office/drawing/2014/main" id="{A0F41B40-7D74-9DE8-5ABB-9E6193687C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029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Tree>
    <p:extLst>
      <p:ext uri="{BB962C8B-B14F-4D97-AF65-F5344CB8AC3E}">
        <p14:creationId xmlns:p14="http://schemas.microsoft.com/office/powerpoint/2010/main" val="165337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Computer?</a:t>
            </a:r>
          </a:p>
        </p:txBody>
      </p:sp>
      <p:sp>
        <p:nvSpPr>
          <p:cNvPr id="9" name="Content Placeholder 2">
            <a:extLst>
              <a:ext uri="{FF2B5EF4-FFF2-40B4-BE49-F238E27FC236}">
                <a16:creationId xmlns:a16="http://schemas.microsoft.com/office/drawing/2014/main" id="{4C2C4E17-1234-4F96-5950-59D55F4E0143}"/>
              </a:ext>
            </a:extLst>
          </p:cNvPr>
          <p:cNvSpPr>
            <a:spLocks noGrp="1"/>
          </p:cNvSpPr>
          <p:nvPr>
            <p:ph idx="1"/>
          </p:nvPr>
        </p:nvSpPr>
        <p:spPr>
          <a:xfrm>
            <a:off x="3869267" y="864108"/>
            <a:ext cx="7582503" cy="5120640"/>
          </a:xfrm>
        </p:spPr>
        <p:txBody>
          <a:bodyPr anchor="t">
            <a:normAutofit/>
          </a:bodyPr>
          <a:lstStyle/>
          <a:p>
            <a:endParaRPr lang="en-US" sz="2400" dirty="0"/>
          </a:p>
          <a:p>
            <a:r>
              <a:rPr lang="en-US" sz="3600" dirty="0"/>
              <a:t>A “computer” performs computations</a:t>
            </a:r>
          </a:p>
        </p:txBody>
      </p:sp>
    </p:spTree>
    <p:extLst>
      <p:ext uri="{BB962C8B-B14F-4D97-AF65-F5344CB8AC3E}">
        <p14:creationId xmlns:p14="http://schemas.microsoft.com/office/powerpoint/2010/main" val="3954641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 (def.)</a:t>
            </a:r>
          </a:p>
        </p:txBody>
      </p:sp>
      <p:sp>
        <p:nvSpPr>
          <p:cNvPr id="3" name="Content Placeholder 2"/>
          <p:cNvSpPr>
            <a:spLocks noGrp="1"/>
          </p:cNvSpPr>
          <p:nvPr>
            <p:ph idx="1"/>
          </p:nvPr>
        </p:nvSpPr>
        <p:spPr/>
        <p:txBody>
          <a:bodyPr anchor="t">
            <a:normAutofit/>
          </a:bodyPr>
          <a:lstStyle/>
          <a:p>
            <a:pPr marL="0" indent="0" algn="ctr">
              <a:buNone/>
            </a:pPr>
            <a:endParaRPr lang="en-US" sz="3200" dirty="0"/>
          </a:p>
          <a:p>
            <a:pPr marL="0" indent="0" algn="ctr">
              <a:buNone/>
            </a:pPr>
            <a:endParaRPr lang="en-US" sz="3200" dirty="0"/>
          </a:p>
          <a:p>
            <a:pPr marL="0" indent="0" algn="ctr">
              <a:spcBef>
                <a:spcPts val="0"/>
              </a:spcBef>
              <a:buNone/>
            </a:pPr>
            <a:r>
              <a:rPr lang="en-US" sz="3200" dirty="0"/>
              <a:t>“</a:t>
            </a:r>
            <a:r>
              <a:rPr lang="en-US" altLang="en-US" sz="3200" dirty="0"/>
              <a:t>a sequence of </a:t>
            </a:r>
            <a:r>
              <a:rPr lang="en-US" altLang="en-US" sz="3200" b="1" dirty="0"/>
              <a:t>well-defined operations</a:t>
            </a:r>
            <a:r>
              <a:rPr lang="en-US" altLang="en-US" sz="3200" dirty="0"/>
              <a:t> </a:t>
            </a:r>
          </a:p>
          <a:p>
            <a:pPr marL="0" indent="0" algn="ctr">
              <a:spcBef>
                <a:spcPts val="0"/>
              </a:spcBef>
              <a:buNone/>
            </a:pPr>
            <a:r>
              <a:rPr lang="en-US" altLang="en-US" sz="3200" dirty="0"/>
              <a:t>that lead from an initial starting point </a:t>
            </a:r>
          </a:p>
          <a:p>
            <a:pPr marL="0" indent="0" algn="ctr">
              <a:spcBef>
                <a:spcPts val="0"/>
              </a:spcBef>
              <a:buNone/>
            </a:pPr>
            <a:r>
              <a:rPr lang="en-US" altLang="en-US" sz="3200" dirty="0"/>
              <a:t>to a desired final outcome</a:t>
            </a:r>
            <a:r>
              <a:rPr lang="en-US" sz="3200" dirty="0"/>
              <a:t>”</a:t>
            </a:r>
          </a:p>
        </p:txBody>
      </p:sp>
      <p:grpSp>
        <p:nvGrpSpPr>
          <p:cNvPr id="17" name="Group 16"/>
          <p:cNvGrpSpPr/>
          <p:nvPr/>
        </p:nvGrpSpPr>
        <p:grpSpPr>
          <a:xfrm>
            <a:off x="4001975" y="4188012"/>
            <a:ext cx="3284036" cy="1118291"/>
            <a:chOff x="1012032" y="4841154"/>
            <a:chExt cx="3284036" cy="1118291"/>
          </a:xfrm>
        </p:grpSpPr>
        <p:sp>
          <p:nvSpPr>
            <p:cNvPr id="11" name="Rounded Rectangle 10"/>
            <p:cNvSpPr/>
            <p:nvPr/>
          </p:nvSpPr>
          <p:spPr>
            <a:xfrm>
              <a:off x="101203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2" name="Rounded Rectangle 11"/>
            <p:cNvSpPr/>
            <p:nvPr/>
          </p:nvSpPr>
          <p:spPr>
            <a:xfrm>
              <a:off x="186324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mr-IN" sz="2800" dirty="0">
                  <a:solidFill>
                    <a:srgbClr val="002552"/>
                  </a:solidFill>
                </a:rPr>
                <a:t>–</a:t>
              </a:r>
              <a:endParaRPr lang="en-US" sz="2800" dirty="0">
                <a:solidFill>
                  <a:srgbClr val="002552"/>
                </a:solidFill>
                <a:latin typeface="Cambria Math" charset="0"/>
                <a:ea typeface="Cambria Math" charset="0"/>
                <a:cs typeface="Cambria Math" charset="0"/>
              </a:endParaRPr>
            </a:p>
          </p:txBody>
        </p:sp>
        <p:sp>
          <p:nvSpPr>
            <p:cNvPr id="13" name="Rounded Rectangle 12"/>
            <p:cNvSpPr/>
            <p:nvPr/>
          </p:nvSpPr>
          <p:spPr>
            <a:xfrm>
              <a:off x="271445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4" name="Rounded Rectangle 13"/>
            <p:cNvSpPr/>
            <p:nvPr/>
          </p:nvSpPr>
          <p:spPr>
            <a:xfrm>
              <a:off x="3565662" y="4841154"/>
              <a:ext cx="730406" cy="711820"/>
            </a:xfrm>
            <a:prstGeom prst="roundRect">
              <a:avLst/>
            </a:prstGeom>
            <a:solidFill>
              <a:srgbClr val="FFC000"/>
            </a:solidFill>
            <a:ln>
              <a:solidFill>
                <a:srgbClr val="00255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rgbClr val="002552"/>
                  </a:solidFill>
                  <a:latin typeface="Cambria Math" charset="0"/>
                  <a:ea typeface="Cambria Math" charset="0"/>
                  <a:cs typeface="Cambria Math" charset="0"/>
                </a:rPr>
                <a:t>×</a:t>
              </a:r>
            </a:p>
          </p:txBody>
        </p:sp>
        <p:sp>
          <p:nvSpPr>
            <p:cNvPr id="15" name="TextBox 14"/>
            <p:cNvSpPr txBox="1"/>
            <p:nvPr/>
          </p:nvSpPr>
          <p:spPr>
            <a:xfrm>
              <a:off x="1863242" y="5590113"/>
              <a:ext cx="1581616" cy="369332"/>
            </a:xfrm>
            <a:prstGeom prst="rect">
              <a:avLst/>
            </a:prstGeom>
            <a:noFill/>
          </p:spPr>
          <p:txBody>
            <a:bodyPr wrap="square" rtlCol="0">
              <a:spAutoFit/>
            </a:bodyPr>
            <a:lstStyle/>
            <a:p>
              <a:r>
                <a:rPr lang="en-US" dirty="0">
                  <a:solidFill>
                    <a:srgbClr val="003470"/>
                  </a:solidFill>
                </a:rPr>
                <a:t>mathematical</a:t>
              </a:r>
            </a:p>
          </p:txBody>
        </p:sp>
      </p:grpSp>
      <p:grpSp>
        <p:nvGrpSpPr>
          <p:cNvPr id="18" name="Group 17"/>
          <p:cNvGrpSpPr/>
          <p:nvPr/>
        </p:nvGrpSpPr>
        <p:grpSpPr>
          <a:xfrm>
            <a:off x="8002539" y="4188012"/>
            <a:ext cx="3284036" cy="1118291"/>
            <a:chOff x="5012596" y="4841154"/>
            <a:chExt cx="3284036" cy="1118291"/>
          </a:xfrm>
        </p:grpSpPr>
        <p:sp>
          <p:nvSpPr>
            <p:cNvPr id="7" name="Rounded Rectangle 6"/>
            <p:cNvSpPr/>
            <p:nvPr/>
          </p:nvSpPr>
          <p:spPr>
            <a:xfrm>
              <a:off x="501259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8" name="Rounded Rectangle 7"/>
            <p:cNvSpPr/>
            <p:nvPr/>
          </p:nvSpPr>
          <p:spPr>
            <a:xfrm>
              <a:off x="586380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9" name="Rounded Rectangle 8"/>
            <p:cNvSpPr/>
            <p:nvPr/>
          </p:nvSpPr>
          <p:spPr>
            <a:xfrm>
              <a:off x="671501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XOR</a:t>
              </a:r>
              <a:endParaRPr lang="en-US" dirty="0"/>
            </a:p>
          </p:txBody>
        </p:sp>
        <p:sp>
          <p:nvSpPr>
            <p:cNvPr id="10" name="Rounded Rectangle 9"/>
            <p:cNvSpPr/>
            <p:nvPr/>
          </p:nvSpPr>
          <p:spPr>
            <a:xfrm>
              <a:off x="7566226" y="4841154"/>
              <a:ext cx="730406" cy="711820"/>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Courier" charset="0"/>
                  <a:ea typeface="Courier" charset="0"/>
                  <a:cs typeface="Courier" charset="0"/>
                </a:rPr>
                <a:t>NOT</a:t>
              </a:r>
              <a:endParaRPr lang="en-US" dirty="0"/>
            </a:p>
          </p:txBody>
        </p:sp>
        <p:sp>
          <p:nvSpPr>
            <p:cNvPr id="16" name="TextBox 15"/>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922648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1026" name="Picture 2" descr="Katherine Johnson">
            <a:extLst>
              <a:ext uri="{FF2B5EF4-FFF2-40B4-BE49-F238E27FC236}">
                <a16:creationId xmlns:a16="http://schemas.microsoft.com/office/drawing/2014/main" id="{5F584509-4F08-238F-6884-4D6F6CC09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455" y="360218"/>
            <a:ext cx="3219739" cy="4057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punch operators at IBM in Stockholm in the 1930s.">
            <a:extLst>
              <a:ext uri="{FF2B5EF4-FFF2-40B4-BE49-F238E27FC236}">
                <a16:creationId xmlns:a16="http://schemas.microsoft.com/office/drawing/2014/main" id="{48FBEA48-793F-1D57-4992-DFF830C68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2538" y="2571750"/>
            <a:ext cx="4348298" cy="3413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DF781B-5527-4A08-CBE8-1147637E9851}"/>
              </a:ext>
            </a:extLst>
          </p:cNvPr>
          <p:cNvSpPr txBox="1"/>
          <p:nvPr/>
        </p:nvSpPr>
        <p:spPr>
          <a:xfrm>
            <a:off x="7663592" y="1925419"/>
            <a:ext cx="3877244" cy="646331"/>
          </a:xfrm>
          <a:prstGeom prst="rect">
            <a:avLst/>
          </a:prstGeom>
          <a:noFill/>
        </p:spPr>
        <p:txBody>
          <a:bodyPr wrap="square" rtlCol="0">
            <a:spAutoFit/>
          </a:bodyPr>
          <a:lstStyle/>
          <a:p>
            <a:pPr algn="r"/>
            <a:r>
              <a:rPr lang="en-US" dirty="0">
                <a:effectLst/>
                <a:latin typeface="nyt-magsans"/>
              </a:rPr>
              <a:t>Keypunch operators at IBM in Stockholm in the 1930s.</a:t>
            </a:r>
            <a:endParaRPr lang="en-US" dirty="0"/>
          </a:p>
        </p:txBody>
      </p:sp>
      <p:sp>
        <p:nvSpPr>
          <p:cNvPr id="4" name="TextBox 3">
            <a:extLst>
              <a:ext uri="{FF2B5EF4-FFF2-40B4-BE49-F238E27FC236}">
                <a16:creationId xmlns:a16="http://schemas.microsoft.com/office/drawing/2014/main" id="{F34EF443-9975-1555-2C83-DADD84A8057D}"/>
              </a:ext>
            </a:extLst>
          </p:cNvPr>
          <p:cNvSpPr txBox="1"/>
          <p:nvPr/>
        </p:nvSpPr>
        <p:spPr>
          <a:xfrm>
            <a:off x="6882543" y="332692"/>
            <a:ext cx="1919564" cy="369332"/>
          </a:xfrm>
          <a:prstGeom prst="rect">
            <a:avLst/>
          </a:prstGeom>
          <a:noFill/>
        </p:spPr>
        <p:txBody>
          <a:bodyPr wrap="none" rtlCol="0">
            <a:spAutoFit/>
          </a:bodyPr>
          <a:lstStyle/>
          <a:p>
            <a:r>
              <a:rPr lang="en-US" b="0" i="0" dirty="0">
                <a:solidFill>
                  <a:srgbClr val="323232"/>
                </a:solidFill>
                <a:effectLst/>
                <a:latin typeface="FreightSansW01"/>
              </a:rPr>
              <a:t>Katherine Johnson</a:t>
            </a:r>
            <a:endParaRPr lang="en-US" dirty="0"/>
          </a:p>
        </p:txBody>
      </p:sp>
      <p:sp>
        <p:nvSpPr>
          <p:cNvPr id="5" name="TextBox 4">
            <a:extLst>
              <a:ext uri="{FF2B5EF4-FFF2-40B4-BE49-F238E27FC236}">
                <a16:creationId xmlns:a16="http://schemas.microsoft.com/office/drawing/2014/main" id="{2F1E47DE-2451-3FA0-4BD0-0B503FB3647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1710139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825" y="1123837"/>
            <a:ext cx="7878820" cy="44318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Tree>
    <p:extLst>
      <p:ext uri="{BB962C8B-B14F-4D97-AF65-F5344CB8AC3E}">
        <p14:creationId xmlns:p14="http://schemas.microsoft.com/office/powerpoint/2010/main" val="241733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30C2-52A4-1ABA-980B-56FBC97F350C}"/>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9EAE50F6-429C-715A-C25C-1C7744AED1CF}"/>
              </a:ext>
            </a:extLst>
          </p:cNvPr>
          <p:cNvSpPr>
            <a:spLocks noGrp="1"/>
          </p:cNvSpPr>
          <p:nvPr>
            <p:ph idx="1"/>
          </p:nvPr>
        </p:nvSpPr>
        <p:spPr/>
        <p:txBody>
          <a:bodyPr/>
          <a:lstStyle/>
          <a:p>
            <a:r>
              <a:rPr lang="en-US" dirty="0"/>
              <a:t>Who am I?</a:t>
            </a:r>
          </a:p>
          <a:p>
            <a:r>
              <a:rPr lang="en-US" dirty="0"/>
              <a:t>Who are you?</a:t>
            </a:r>
          </a:p>
          <a:p>
            <a:r>
              <a:rPr lang="en-US" dirty="0"/>
              <a:t>What will we do in this class? </a:t>
            </a:r>
          </a:p>
          <a:p>
            <a:r>
              <a:rPr lang="en-US" dirty="0"/>
              <a:t>What is computer science / coding?</a:t>
            </a:r>
          </a:p>
        </p:txBody>
      </p:sp>
    </p:spTree>
    <p:extLst>
      <p:ext uri="{BB962C8B-B14F-4D97-AF65-F5344CB8AC3E}">
        <p14:creationId xmlns:p14="http://schemas.microsoft.com/office/powerpoint/2010/main" val="10855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pic>
        <p:nvPicPr>
          <p:cNvPr id="4098" name="Picture 2" descr="PHOTO: The EDSAC computer (Electronic Delay Storage Automatic Computer) circa 1949. ">
            <a:extLst>
              <a:ext uri="{FF2B5EF4-FFF2-40B4-BE49-F238E27FC236}">
                <a16:creationId xmlns:a16="http://schemas.microsoft.com/office/drawing/2014/main" id="{23940E3F-D346-1FEE-FBD6-CEC841C8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698" y="2481281"/>
            <a:ext cx="3243602" cy="18245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EAF2BD-4FA9-6581-0C51-2A20F87DE4DA}"/>
              </a:ext>
            </a:extLst>
          </p:cNvPr>
          <p:cNvSpPr txBox="1"/>
          <p:nvPr/>
        </p:nvSpPr>
        <p:spPr>
          <a:xfrm>
            <a:off x="3992511" y="6414655"/>
            <a:ext cx="8199489" cy="307777"/>
          </a:xfrm>
          <a:prstGeom prst="rect">
            <a:avLst/>
          </a:prstGeom>
          <a:noFill/>
        </p:spPr>
        <p:txBody>
          <a:bodyPr wrap="none" rtlCol="0">
            <a:spAutoFit/>
          </a:bodyPr>
          <a:lstStyle/>
          <a:p>
            <a:r>
              <a:rPr lang="en-US" sz="1400" dirty="0"/>
              <a:t>https://</a:t>
            </a:r>
            <a:r>
              <a:rPr lang="en-US" sz="1400" dirty="0" err="1"/>
              <a:t>abcnews.go.com</a:t>
            </a:r>
            <a:r>
              <a:rPr lang="en-US" sz="1400" dirty="0"/>
              <a:t>/Technology/blast-past-part-belonging-worlds-computers-found/</a:t>
            </a:r>
            <a:r>
              <a:rPr lang="en-US" sz="1400" dirty="0" err="1"/>
              <a:t>story?id</a:t>
            </a:r>
            <a:r>
              <a:rPr lang="en-US" sz="1400" dirty="0"/>
              <a:t>=28697624</a:t>
            </a:r>
          </a:p>
        </p:txBody>
      </p:sp>
      <p:sp>
        <p:nvSpPr>
          <p:cNvPr id="3" name="Equal 2">
            <a:extLst>
              <a:ext uri="{FF2B5EF4-FFF2-40B4-BE49-F238E27FC236}">
                <a16:creationId xmlns:a16="http://schemas.microsoft.com/office/drawing/2014/main" id="{C6EEBFEF-79CD-0A78-89C9-1DE07026F3DA}"/>
              </a:ext>
            </a:extLst>
          </p:cNvPr>
          <p:cNvSpPr/>
          <p:nvPr/>
        </p:nvSpPr>
        <p:spPr>
          <a:xfrm>
            <a:off x="7097585" y="3388102"/>
            <a:ext cx="1618344" cy="736600"/>
          </a:xfrm>
          <a:prstGeom prst="mathEqual">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Graphic 4" descr="Question Mark with solid fill">
            <a:extLst>
              <a:ext uri="{FF2B5EF4-FFF2-40B4-BE49-F238E27FC236}">
                <a16:creationId xmlns:a16="http://schemas.microsoft.com/office/drawing/2014/main" id="{2639C8B9-F04E-E0A3-8B16-346361140E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9557" y="2658921"/>
            <a:ext cx="914400" cy="914400"/>
          </a:xfrm>
          <a:prstGeom prst="rect">
            <a:avLst/>
          </a:prstGeom>
        </p:spPr>
      </p:pic>
      <p:pic>
        <p:nvPicPr>
          <p:cNvPr id="8" name="Picture 2" descr="Katherine Johnson">
            <a:extLst>
              <a:ext uri="{FF2B5EF4-FFF2-40B4-BE49-F238E27FC236}">
                <a16:creationId xmlns:a16="http://schemas.microsoft.com/office/drawing/2014/main" id="{31783023-A69B-F9A1-D4C3-EEB0032855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5929" y="1609542"/>
            <a:ext cx="2887547" cy="36389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0666CE-AB6F-B456-0BF6-7BFD80DE4CF0}"/>
              </a:ext>
            </a:extLst>
          </p:cNvPr>
          <p:cNvSpPr txBox="1"/>
          <p:nvPr/>
        </p:nvSpPr>
        <p:spPr>
          <a:xfrm>
            <a:off x="5033309" y="6148992"/>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427146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First Electronic Computer</a:t>
            </a:r>
          </a:p>
        </p:txBody>
      </p:sp>
      <p:sp>
        <p:nvSpPr>
          <p:cNvPr id="2" name="TextBox 1">
            <a:extLst>
              <a:ext uri="{FF2B5EF4-FFF2-40B4-BE49-F238E27FC236}">
                <a16:creationId xmlns:a16="http://schemas.microsoft.com/office/drawing/2014/main" id="{B1EAF2BD-4FA9-6581-0C51-2A20F87DE4DA}"/>
              </a:ext>
            </a:extLst>
          </p:cNvPr>
          <p:cNvSpPr txBox="1"/>
          <p:nvPr/>
        </p:nvSpPr>
        <p:spPr>
          <a:xfrm>
            <a:off x="5180593" y="6443684"/>
            <a:ext cx="7011407"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Punched_card</a:t>
            </a:r>
            <a:r>
              <a:rPr lang="en-US" sz="1400" dirty="0"/>
              <a:t>#/media/</a:t>
            </a:r>
            <a:r>
              <a:rPr lang="en-US" sz="1400" dirty="0" err="1"/>
              <a:t>File:Used_Punchcard</a:t>
            </a:r>
            <a:r>
              <a:rPr lang="en-US" sz="1400" dirty="0"/>
              <a:t>_(5151286161).jpg</a:t>
            </a:r>
          </a:p>
        </p:txBody>
      </p:sp>
      <p:pic>
        <p:nvPicPr>
          <p:cNvPr id="7170" name="Picture 2" descr="undefined">
            <a:extLst>
              <a:ext uri="{FF2B5EF4-FFF2-40B4-BE49-F238E27FC236}">
                <a16:creationId xmlns:a16="http://schemas.microsoft.com/office/drawing/2014/main" id="{E1FB7696-DF0C-F4D1-ED75-FCC013CA2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71" y="1683732"/>
            <a:ext cx="7973622" cy="349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8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Original “Computers” </a:t>
            </a:r>
          </a:p>
        </p:txBody>
      </p:sp>
      <p:pic>
        <p:nvPicPr>
          <p:cNvPr id="2050" name="Picture 2" descr="Computer operators with an Eniac — the world’s first programmable general-purpose computer.">
            <a:extLst>
              <a:ext uri="{FF2B5EF4-FFF2-40B4-BE49-F238E27FC236}">
                <a16:creationId xmlns:a16="http://schemas.microsoft.com/office/drawing/2014/main" id="{31F0AB93-40CF-6F90-D587-B72B311AD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447473-C6FC-D8EA-A10F-196826C5E1FF}"/>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spTree>
    <p:extLst>
      <p:ext uri="{BB962C8B-B14F-4D97-AF65-F5344CB8AC3E}">
        <p14:creationId xmlns:p14="http://schemas.microsoft.com/office/powerpoint/2010/main" val="248768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strike="sngStrike" dirty="0"/>
              <a:t>Original “Computers” </a:t>
            </a:r>
            <a:br>
              <a:rPr lang="en-US" altLang="en-US" strike="sngStrike" dirty="0"/>
            </a:br>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5" name="Picture 2" descr="Computer operators with an Eniac — the world’s first programmable general-purpose computer.">
            <a:extLst>
              <a:ext uri="{FF2B5EF4-FFF2-40B4-BE49-F238E27FC236}">
                <a16:creationId xmlns:a16="http://schemas.microsoft.com/office/drawing/2014/main" id="{1CF2B434-4E6F-F6DD-1A7F-92103EF70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273" y="832888"/>
            <a:ext cx="7620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AA1A91-A6C6-08E8-1F4B-F92073B9CB4D}"/>
              </a:ext>
            </a:extLst>
          </p:cNvPr>
          <p:cNvSpPr txBox="1"/>
          <p:nvPr/>
        </p:nvSpPr>
        <p:spPr>
          <a:xfrm>
            <a:off x="3879274" y="5481088"/>
            <a:ext cx="7620000" cy="646331"/>
          </a:xfrm>
          <a:prstGeom prst="rect">
            <a:avLst/>
          </a:prstGeom>
          <a:noFill/>
        </p:spPr>
        <p:txBody>
          <a:bodyPr wrap="square" rtlCol="0">
            <a:spAutoFit/>
          </a:bodyPr>
          <a:lstStyle/>
          <a:p>
            <a:r>
              <a:rPr lang="en-US" b="0" i="0" dirty="0">
                <a:solidFill>
                  <a:srgbClr val="363636"/>
                </a:solidFill>
                <a:effectLst/>
                <a:latin typeface="nyt-magsans"/>
              </a:rPr>
              <a:t>Computer operators with an </a:t>
            </a:r>
            <a:r>
              <a:rPr lang="en-US" b="0" i="0" dirty="0" err="1">
                <a:solidFill>
                  <a:srgbClr val="363636"/>
                </a:solidFill>
                <a:effectLst/>
                <a:latin typeface="nyt-magsans"/>
              </a:rPr>
              <a:t>Eniac</a:t>
            </a:r>
            <a:r>
              <a:rPr lang="en-US" b="0" i="0" dirty="0">
                <a:solidFill>
                  <a:srgbClr val="363636"/>
                </a:solidFill>
                <a:effectLst/>
                <a:latin typeface="nyt-magsans"/>
              </a:rPr>
              <a:t> — the world’s first programmable general-purpose computer.</a:t>
            </a:r>
            <a:endParaRPr lang="en-US" dirty="0"/>
          </a:p>
        </p:txBody>
      </p:sp>
    </p:spTree>
    <p:extLst>
      <p:ext uri="{BB962C8B-B14F-4D97-AF65-F5344CB8AC3E}">
        <p14:creationId xmlns:p14="http://schemas.microsoft.com/office/powerpoint/2010/main" val="28872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p:spPr>
        <p:txBody>
          <a:bodyPr/>
          <a:lstStyle/>
          <a:p>
            <a:r>
              <a:rPr lang="en-US" altLang="en-US" dirty="0"/>
              <a:t>Programmers</a:t>
            </a:r>
          </a:p>
        </p:txBody>
      </p:sp>
      <p:sp>
        <p:nvSpPr>
          <p:cNvPr id="3" name="TextBox 2">
            <a:extLst>
              <a:ext uri="{FF2B5EF4-FFF2-40B4-BE49-F238E27FC236}">
                <a16:creationId xmlns:a16="http://schemas.microsoft.com/office/drawing/2014/main" id="{C988997E-B8F1-B10D-5215-DA4B1262B45F}"/>
              </a:ext>
            </a:extLst>
          </p:cNvPr>
          <p:cNvSpPr txBox="1"/>
          <p:nvPr/>
        </p:nvSpPr>
        <p:spPr>
          <a:xfrm>
            <a:off x="5056909" y="6580909"/>
            <a:ext cx="7158691" cy="307777"/>
          </a:xfrm>
          <a:prstGeom prst="rect">
            <a:avLst/>
          </a:prstGeom>
          <a:noFill/>
        </p:spPr>
        <p:txBody>
          <a:bodyPr wrap="none" rtlCol="0">
            <a:spAutoFit/>
          </a:bodyPr>
          <a:lstStyle/>
          <a:p>
            <a:r>
              <a:rPr lang="en-US" sz="1400" dirty="0"/>
              <a:t>https://</a:t>
            </a:r>
            <a:r>
              <a:rPr lang="en-US" sz="1400" dirty="0" err="1"/>
              <a:t>www.nytimes.com</a:t>
            </a:r>
            <a:r>
              <a:rPr lang="en-US" sz="1400" dirty="0"/>
              <a:t>/2019/02/13/magazine/women-coding-computer-</a:t>
            </a:r>
            <a:r>
              <a:rPr lang="en-US" sz="1400" dirty="0" err="1"/>
              <a:t>programming.html</a:t>
            </a:r>
            <a:endParaRPr lang="en-US" sz="1400" dirty="0"/>
          </a:p>
        </p:txBody>
      </p:sp>
      <p:pic>
        <p:nvPicPr>
          <p:cNvPr id="3074" name="Picture 2" descr="An engraving of Ada Lovelace, the first computer programmer.">
            <a:extLst>
              <a:ext uri="{FF2B5EF4-FFF2-40B4-BE49-F238E27FC236}">
                <a16:creationId xmlns:a16="http://schemas.microsoft.com/office/drawing/2014/main" id="{456C9BC1-BC06-F320-403C-14A5BA803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316" y="2673927"/>
            <a:ext cx="3112924" cy="3906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2DBE907-E307-7D73-6500-D23A0A9D0522}"/>
              </a:ext>
            </a:extLst>
          </p:cNvPr>
          <p:cNvSpPr txBox="1"/>
          <p:nvPr/>
        </p:nvSpPr>
        <p:spPr>
          <a:xfrm>
            <a:off x="8259638" y="2366150"/>
            <a:ext cx="3568606" cy="369332"/>
          </a:xfrm>
          <a:prstGeom prst="rect">
            <a:avLst/>
          </a:prstGeom>
          <a:noFill/>
        </p:spPr>
        <p:txBody>
          <a:bodyPr wrap="none" rtlCol="0">
            <a:spAutoFit/>
          </a:bodyPr>
          <a:lstStyle/>
          <a:p>
            <a:r>
              <a:rPr lang="en-US" dirty="0"/>
              <a:t>Ada Lovelace, the first programmer</a:t>
            </a:r>
          </a:p>
        </p:txBody>
      </p:sp>
      <p:pic>
        <p:nvPicPr>
          <p:cNvPr id="5" name="Graphic 4" descr="Treasure Map outline">
            <a:extLst>
              <a:ext uri="{FF2B5EF4-FFF2-40B4-BE49-F238E27FC236}">
                <a16:creationId xmlns:a16="http://schemas.microsoft.com/office/drawing/2014/main" id="{3F6681EC-1249-D629-A5A5-FBFC5929FE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06244" y="2221808"/>
            <a:ext cx="3977863" cy="3977863"/>
          </a:xfrm>
          <a:prstGeom prst="rect">
            <a:avLst/>
          </a:prstGeom>
        </p:spPr>
      </p:pic>
      <p:pic>
        <p:nvPicPr>
          <p:cNvPr id="9" name="Graphic 8" descr="Pencil with solid fill">
            <a:extLst>
              <a:ext uri="{FF2B5EF4-FFF2-40B4-BE49-F238E27FC236}">
                <a16:creationId xmlns:a16="http://schemas.microsoft.com/office/drawing/2014/main" id="{E1F0D116-89E7-BB22-D166-2088D059C2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8288" y="2388405"/>
            <a:ext cx="1603353" cy="1603353"/>
          </a:xfrm>
          <a:prstGeom prst="rect">
            <a:avLst/>
          </a:prstGeom>
        </p:spPr>
      </p:pic>
      <p:sp>
        <p:nvSpPr>
          <p:cNvPr id="11" name="TextBox 10">
            <a:extLst>
              <a:ext uri="{FF2B5EF4-FFF2-40B4-BE49-F238E27FC236}">
                <a16:creationId xmlns:a16="http://schemas.microsoft.com/office/drawing/2014/main" id="{EDEE129B-057E-EEFB-BE21-21608D7EC761}"/>
              </a:ext>
            </a:extLst>
          </p:cNvPr>
          <p:cNvSpPr txBox="1"/>
          <p:nvPr/>
        </p:nvSpPr>
        <p:spPr>
          <a:xfrm>
            <a:off x="3646315" y="384639"/>
            <a:ext cx="7158691" cy="1384995"/>
          </a:xfrm>
          <a:prstGeom prst="rect">
            <a:avLst/>
          </a:prstGeom>
          <a:noFill/>
        </p:spPr>
        <p:txBody>
          <a:bodyPr wrap="square">
            <a:spAutoFit/>
          </a:bodyPr>
          <a:lstStyle/>
          <a:p>
            <a:pPr marL="0" indent="0">
              <a:spcBef>
                <a:spcPts val="0"/>
              </a:spcBef>
              <a:buNone/>
            </a:pPr>
            <a:r>
              <a:rPr lang="en-US" altLang="en-US" sz="2800" i="1" dirty="0"/>
              <a:t>Computation</a:t>
            </a:r>
            <a:r>
              <a:rPr lang="en-US" altLang="en-US" sz="2800" dirty="0"/>
              <a:t>: a sequence of </a:t>
            </a:r>
            <a:r>
              <a:rPr lang="en-US" altLang="en-US" sz="2800" b="1" dirty="0"/>
              <a:t>well-defined operations</a:t>
            </a:r>
            <a:r>
              <a:rPr lang="en-US" altLang="en-US" sz="2800" dirty="0"/>
              <a:t> that lead from an initial starting point to a desired final outcome</a:t>
            </a:r>
            <a:endParaRPr lang="en-US" sz="2800" dirty="0"/>
          </a:p>
        </p:txBody>
      </p:sp>
      <p:grpSp>
        <p:nvGrpSpPr>
          <p:cNvPr id="18" name="Group 17">
            <a:extLst>
              <a:ext uri="{FF2B5EF4-FFF2-40B4-BE49-F238E27FC236}">
                <a16:creationId xmlns:a16="http://schemas.microsoft.com/office/drawing/2014/main" id="{0858CBF7-CD27-A10E-DCC1-A2E1FDD84DD2}"/>
              </a:ext>
            </a:extLst>
          </p:cNvPr>
          <p:cNvGrpSpPr/>
          <p:nvPr/>
        </p:nvGrpSpPr>
        <p:grpSpPr>
          <a:xfrm>
            <a:off x="4691706" y="3787328"/>
            <a:ext cx="5641993" cy="2793581"/>
            <a:chOff x="1803429" y="3165864"/>
            <a:chExt cx="5641993" cy="2793581"/>
          </a:xfrm>
        </p:grpSpPr>
        <p:sp>
          <p:nvSpPr>
            <p:cNvPr id="19" name="Rounded Rectangle 18">
              <a:extLst>
                <a:ext uri="{FF2B5EF4-FFF2-40B4-BE49-F238E27FC236}">
                  <a16:creationId xmlns:a16="http://schemas.microsoft.com/office/drawing/2014/main" id="{D41D5C2E-046D-C91B-0A9F-C49F6AA15CC0}"/>
                </a:ext>
              </a:extLst>
            </p:cNvPr>
            <p:cNvSpPr/>
            <p:nvPr/>
          </p:nvSpPr>
          <p:spPr>
            <a:xfrm>
              <a:off x="2662318" y="3964395"/>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AND</a:t>
              </a:r>
              <a:endParaRPr lang="en-US" dirty="0"/>
            </a:p>
          </p:txBody>
        </p:sp>
        <p:sp>
          <p:nvSpPr>
            <p:cNvPr id="20" name="Rounded Rectangle 19">
              <a:extLst>
                <a:ext uri="{FF2B5EF4-FFF2-40B4-BE49-F238E27FC236}">
                  <a16:creationId xmlns:a16="http://schemas.microsoft.com/office/drawing/2014/main" id="{69B786CE-A801-F53B-B7A1-B99C1E94A426}"/>
                </a:ext>
              </a:extLst>
            </p:cNvPr>
            <p:cNvSpPr/>
            <p:nvPr/>
          </p:nvSpPr>
          <p:spPr>
            <a:xfrm>
              <a:off x="1803429" y="4245309"/>
              <a:ext cx="528090"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OR</a:t>
              </a:r>
              <a:endParaRPr lang="en-US" dirty="0"/>
            </a:p>
          </p:txBody>
        </p:sp>
        <p:sp>
          <p:nvSpPr>
            <p:cNvPr id="22" name="Rounded Rectangle 21">
              <a:extLst>
                <a:ext uri="{FF2B5EF4-FFF2-40B4-BE49-F238E27FC236}">
                  <a16:creationId xmlns:a16="http://schemas.microsoft.com/office/drawing/2014/main" id="{A52EF9E2-0AF6-7365-7952-A5B759DADFDF}"/>
                </a:ext>
              </a:extLst>
            </p:cNvPr>
            <p:cNvSpPr/>
            <p:nvPr/>
          </p:nvSpPr>
          <p:spPr>
            <a:xfrm>
              <a:off x="2317664" y="3165864"/>
              <a:ext cx="660957" cy="361877"/>
            </a:xfrm>
            <a:prstGeom prst="roundRect">
              <a:avLst/>
            </a:prstGeom>
            <a:solidFill>
              <a:srgbClr val="002552"/>
            </a:solidFill>
            <a:ln>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latin typeface="Courier" charset="0"/>
                  <a:ea typeface="Courier" charset="0"/>
                  <a:cs typeface="Courier" charset="0"/>
                </a:rPr>
                <a:t>NOT</a:t>
              </a:r>
              <a:endParaRPr lang="en-US" dirty="0"/>
            </a:p>
          </p:txBody>
        </p:sp>
        <p:sp>
          <p:nvSpPr>
            <p:cNvPr id="23" name="TextBox 22">
              <a:extLst>
                <a:ext uri="{FF2B5EF4-FFF2-40B4-BE49-F238E27FC236}">
                  <a16:creationId xmlns:a16="http://schemas.microsoft.com/office/drawing/2014/main" id="{6006AF6B-0895-88CD-9702-381406C1FC43}"/>
                </a:ext>
              </a:extLst>
            </p:cNvPr>
            <p:cNvSpPr txBox="1"/>
            <p:nvPr/>
          </p:nvSpPr>
          <p:spPr>
            <a:xfrm>
              <a:off x="5863806" y="5590113"/>
              <a:ext cx="1581616" cy="369332"/>
            </a:xfrm>
            <a:prstGeom prst="rect">
              <a:avLst/>
            </a:prstGeom>
            <a:noFill/>
          </p:spPr>
          <p:txBody>
            <a:bodyPr wrap="square" rtlCol="0">
              <a:spAutoFit/>
            </a:bodyPr>
            <a:lstStyle/>
            <a:p>
              <a:pPr algn="ctr"/>
              <a:r>
                <a:rPr lang="en-US">
                  <a:solidFill>
                    <a:srgbClr val="003470"/>
                  </a:solidFill>
                </a:rPr>
                <a:t>logical</a:t>
              </a:r>
            </a:p>
          </p:txBody>
        </p:sp>
      </p:grpSp>
    </p:spTree>
    <p:extLst>
      <p:ext uri="{BB962C8B-B14F-4D97-AF65-F5344CB8AC3E}">
        <p14:creationId xmlns:p14="http://schemas.microsoft.com/office/powerpoint/2010/main" val="111623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13" name="Picture 12"/>
          <p:cNvPicPr>
            <a:picLocks noChangeAspect="1"/>
          </p:cNvPicPr>
          <p:nvPr/>
        </p:nvPicPr>
        <p:blipFill>
          <a:blip r:embed="rId3"/>
          <a:stretch>
            <a:fillRect/>
          </a:stretch>
        </p:blipFill>
        <p:spPr>
          <a:xfrm>
            <a:off x="3627192" y="1231416"/>
            <a:ext cx="7797376" cy="43860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Rectangle 13"/>
          <p:cNvSpPr/>
          <p:nvPr/>
        </p:nvSpPr>
        <p:spPr>
          <a:xfrm>
            <a:off x="3613338" y="1231416"/>
            <a:ext cx="7927498" cy="4493604"/>
          </a:xfrm>
          <a:prstGeom prst="rect">
            <a:avLst/>
          </a:prstGeom>
          <a:gradFill>
            <a:gsLst>
              <a:gs pos="15000">
                <a:schemeClr val="bg1"/>
              </a:gs>
              <a:gs pos="100000">
                <a:schemeClr val="accent1">
                  <a:lumMod val="30000"/>
                  <a:lumOff val="7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133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6675" y="2490440"/>
            <a:ext cx="3191107" cy="3191107"/>
          </a:xfrm>
        </p:spPr>
      </p:pic>
      <p:sp>
        <p:nvSpPr>
          <p:cNvPr id="7" name="Rounded Rectangle 6"/>
          <p:cNvSpPr/>
          <p:nvPr/>
        </p:nvSpPr>
        <p:spPr>
          <a:xfrm>
            <a:off x="462032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FWD</a:t>
            </a:r>
            <a:endParaRPr lang="en-US" b="1" dirty="0">
              <a:solidFill>
                <a:srgbClr val="000000"/>
              </a:solidFill>
            </a:endParaRPr>
          </a:p>
        </p:txBody>
      </p:sp>
      <p:sp>
        <p:nvSpPr>
          <p:cNvPr id="8" name="Rounded Rectangle 7"/>
          <p:cNvSpPr/>
          <p:nvPr/>
        </p:nvSpPr>
        <p:spPr>
          <a:xfrm>
            <a:off x="5471532" y="2007222"/>
            <a:ext cx="730406" cy="711820"/>
          </a:xfrm>
          <a:prstGeom prst="roundRect">
            <a:avLst/>
          </a:prstGeom>
          <a:solidFill>
            <a:srgbClr val="A1C057"/>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rgbClr val="000000"/>
                </a:solidFill>
                <a:latin typeface="Courier" charset="0"/>
                <a:ea typeface="Courier" charset="0"/>
                <a:cs typeface="Courier" charset="0"/>
              </a:rPr>
              <a:t>R90</a:t>
            </a:r>
            <a:endParaRPr lang="en-US" b="1" dirty="0">
              <a:solidFill>
                <a:srgbClr val="000000"/>
              </a:solidFill>
            </a:endParaRPr>
          </a:p>
        </p:txBody>
      </p:sp>
    </p:spTree>
    <p:extLst>
      <p:ext uri="{BB962C8B-B14F-4D97-AF65-F5344CB8AC3E}">
        <p14:creationId xmlns:p14="http://schemas.microsoft.com/office/powerpoint/2010/main" val="1221238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spTree>
    <p:extLst>
      <p:ext uri="{BB962C8B-B14F-4D97-AF65-F5344CB8AC3E}">
        <p14:creationId xmlns:p14="http://schemas.microsoft.com/office/powerpoint/2010/main" val="132994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sp>
        <p:nvSpPr>
          <p:cNvPr id="8" name="Rectangle 7">
            <a:extLst>
              <a:ext uri="{FF2B5EF4-FFF2-40B4-BE49-F238E27FC236}">
                <a16:creationId xmlns:a16="http://schemas.microsoft.com/office/drawing/2014/main" id="{CC64B0D9-4481-5368-00F9-5B564993A924}"/>
              </a:ext>
            </a:extLst>
          </p:cNvPr>
          <p:cNvSpPr/>
          <p:nvPr/>
        </p:nvSpPr>
        <p:spPr>
          <a:xfrm>
            <a:off x="3744687" y="1582056"/>
            <a:ext cx="3123757"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89348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Activity: computational thinking</a:t>
            </a:r>
          </a:p>
        </p:txBody>
      </p:sp>
      <p:grpSp>
        <p:nvGrpSpPr>
          <p:cNvPr id="6" name="Group 5">
            <a:extLst>
              <a:ext uri="{FF2B5EF4-FFF2-40B4-BE49-F238E27FC236}">
                <a16:creationId xmlns:a16="http://schemas.microsoft.com/office/drawing/2014/main" id="{E50413C0-DE47-2941-AD02-6FD90604A8B2}"/>
              </a:ext>
            </a:extLst>
          </p:cNvPr>
          <p:cNvGrpSpPr/>
          <p:nvPr/>
        </p:nvGrpSpPr>
        <p:grpSpPr>
          <a:xfrm>
            <a:off x="4465091" y="2058508"/>
            <a:ext cx="1910575" cy="2790492"/>
            <a:chOff x="1300976" y="2262352"/>
            <a:chExt cx="1910575" cy="2790492"/>
          </a:xfrm>
        </p:grpSpPr>
        <p:sp>
          <p:nvSpPr>
            <p:cNvPr id="4" name="Rectangle 3"/>
            <p:cNvSpPr/>
            <p:nvPr/>
          </p:nvSpPr>
          <p:spPr>
            <a:xfrm>
              <a:off x="1300976" y="2642838"/>
              <a:ext cx="1910575" cy="1910575"/>
            </a:xfrm>
            <a:prstGeom prst="rect">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3" name="TextBox 2"/>
            <p:cNvSpPr txBox="1"/>
            <p:nvPr/>
          </p:nvSpPr>
          <p:spPr>
            <a:xfrm>
              <a:off x="1971569" y="2262352"/>
              <a:ext cx="569387" cy="369332"/>
            </a:xfrm>
            <a:prstGeom prst="rect">
              <a:avLst/>
            </a:prstGeom>
            <a:noFill/>
          </p:spPr>
          <p:txBody>
            <a:bodyPr wrap="none" rtlCol="0">
              <a:spAutoFit/>
            </a:bodyPr>
            <a:lstStyle/>
            <a:p>
              <a:r>
                <a:rPr lang="en-US">
                  <a:solidFill>
                    <a:srgbClr val="002552"/>
                  </a:solidFill>
                </a:rPr>
                <a:t>10ft</a:t>
              </a:r>
            </a:p>
          </p:txBody>
        </p:sp>
        <p:sp>
          <p:nvSpPr>
            <p:cNvPr id="14" name="TextBox 13"/>
            <p:cNvSpPr txBox="1"/>
            <p:nvPr/>
          </p:nvSpPr>
          <p:spPr>
            <a:xfrm>
              <a:off x="1830376" y="4683512"/>
              <a:ext cx="765659" cy="369332"/>
            </a:xfrm>
            <a:prstGeom prst="rect">
              <a:avLst/>
            </a:prstGeom>
            <a:noFill/>
          </p:spPr>
          <p:txBody>
            <a:bodyPr wrap="none" rtlCol="0">
              <a:spAutoFit/>
            </a:bodyPr>
            <a:lstStyle/>
            <a:p>
              <a:r>
                <a:rPr lang="en-US">
                  <a:solidFill>
                    <a:srgbClr val="002552"/>
                  </a:solidFill>
                </a:rPr>
                <a:t>Task 1</a:t>
              </a:r>
            </a:p>
          </p:txBody>
        </p:sp>
      </p:grpSp>
      <p:grpSp>
        <p:nvGrpSpPr>
          <p:cNvPr id="2" name="Group 1">
            <a:extLst>
              <a:ext uri="{FF2B5EF4-FFF2-40B4-BE49-F238E27FC236}">
                <a16:creationId xmlns:a16="http://schemas.microsoft.com/office/drawing/2014/main" id="{88B9FF4D-737B-3D4C-B69A-A558025D8D58}"/>
              </a:ext>
            </a:extLst>
          </p:cNvPr>
          <p:cNvGrpSpPr/>
          <p:nvPr/>
        </p:nvGrpSpPr>
        <p:grpSpPr>
          <a:xfrm>
            <a:off x="6955528" y="2009000"/>
            <a:ext cx="1903143" cy="2840000"/>
            <a:chOff x="3791413" y="2212844"/>
            <a:chExt cx="1903143" cy="2840000"/>
          </a:xfrm>
        </p:grpSpPr>
        <p:sp>
          <p:nvSpPr>
            <p:cNvPr id="9" name="TextBox 8"/>
            <p:cNvSpPr txBox="1"/>
            <p:nvPr/>
          </p:nvSpPr>
          <p:spPr>
            <a:xfrm>
              <a:off x="4458290" y="2212844"/>
              <a:ext cx="569387" cy="369332"/>
            </a:xfrm>
            <a:prstGeom prst="rect">
              <a:avLst/>
            </a:prstGeom>
            <a:noFill/>
          </p:spPr>
          <p:txBody>
            <a:bodyPr wrap="none" rtlCol="0">
              <a:spAutoFit/>
            </a:bodyPr>
            <a:lstStyle/>
            <a:p>
              <a:r>
                <a:rPr lang="en-US">
                  <a:solidFill>
                    <a:srgbClr val="002552"/>
                  </a:solidFill>
                </a:rPr>
                <a:t>10ft</a:t>
              </a:r>
            </a:p>
          </p:txBody>
        </p:sp>
        <p:sp>
          <p:nvSpPr>
            <p:cNvPr id="10" name="Cross 9"/>
            <p:cNvSpPr/>
            <p:nvPr/>
          </p:nvSpPr>
          <p:spPr>
            <a:xfrm>
              <a:off x="3791413" y="2642837"/>
              <a:ext cx="1903143" cy="1903143"/>
            </a:xfrm>
            <a:prstGeom prst="plus">
              <a:avLst>
                <a:gd name="adj" fmla="val 32300"/>
              </a:avLst>
            </a:prstGeom>
            <a:solidFill>
              <a:schemeClr val="bg1"/>
            </a:solidFill>
            <a:ln w="76200">
              <a:solidFill>
                <a:srgbClr val="0025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552"/>
                </a:solidFill>
              </a:endParaRPr>
            </a:p>
          </p:txBody>
        </p:sp>
        <p:sp>
          <p:nvSpPr>
            <p:cNvPr id="15" name="TextBox 14"/>
            <p:cNvSpPr txBox="1"/>
            <p:nvPr/>
          </p:nvSpPr>
          <p:spPr>
            <a:xfrm>
              <a:off x="4317097" y="4683512"/>
              <a:ext cx="780085" cy="369332"/>
            </a:xfrm>
            <a:prstGeom prst="rect">
              <a:avLst/>
            </a:prstGeom>
            <a:noFill/>
          </p:spPr>
          <p:txBody>
            <a:bodyPr wrap="none" rtlCol="0">
              <a:spAutoFit/>
            </a:bodyPr>
            <a:lstStyle/>
            <a:p>
              <a:r>
                <a:rPr lang="en-US">
                  <a:solidFill>
                    <a:srgbClr val="002552"/>
                  </a:solidFill>
                </a:rPr>
                <a:t>Task 2</a:t>
              </a:r>
            </a:p>
          </p:txBody>
        </p:sp>
      </p:grpSp>
      <p:grpSp>
        <p:nvGrpSpPr>
          <p:cNvPr id="7" name="Group 6">
            <a:extLst>
              <a:ext uri="{FF2B5EF4-FFF2-40B4-BE49-F238E27FC236}">
                <a16:creationId xmlns:a16="http://schemas.microsoft.com/office/drawing/2014/main" id="{8E7236BC-75E3-304A-9C8E-77D7E72F7A66}"/>
              </a:ext>
            </a:extLst>
          </p:cNvPr>
          <p:cNvGrpSpPr/>
          <p:nvPr/>
        </p:nvGrpSpPr>
        <p:grpSpPr>
          <a:xfrm>
            <a:off x="9386494" y="2378332"/>
            <a:ext cx="1836234" cy="2470668"/>
            <a:chOff x="6222380" y="2582176"/>
            <a:chExt cx="1836234" cy="2470668"/>
          </a:xfrm>
        </p:grpSpPr>
        <p:sp>
          <p:nvSpPr>
            <p:cNvPr id="16" name="TextBox 15"/>
            <p:cNvSpPr txBox="1"/>
            <p:nvPr/>
          </p:nvSpPr>
          <p:spPr>
            <a:xfrm>
              <a:off x="6725762" y="4683512"/>
              <a:ext cx="765659" cy="369332"/>
            </a:xfrm>
            <a:prstGeom prst="rect">
              <a:avLst/>
            </a:prstGeom>
            <a:noFill/>
          </p:spPr>
          <p:txBody>
            <a:bodyPr wrap="none" rtlCol="0">
              <a:spAutoFit/>
            </a:bodyPr>
            <a:lstStyle/>
            <a:p>
              <a:r>
                <a:rPr lang="en-US">
                  <a:solidFill>
                    <a:srgbClr val="002552"/>
                  </a:solidFill>
                </a:rPr>
                <a:t>Task 3</a:t>
              </a:r>
            </a:p>
          </p:txBody>
        </p:sp>
        <p:sp>
          <p:nvSpPr>
            <p:cNvPr id="17" name="Rounded Rectangle 16"/>
            <p:cNvSpPr/>
            <p:nvPr/>
          </p:nvSpPr>
          <p:spPr>
            <a:xfrm>
              <a:off x="6222380" y="2582176"/>
              <a:ext cx="1836234" cy="1914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552"/>
                  </a:solidFill>
                </a:rPr>
                <a:t>the 1</a:t>
              </a:r>
              <a:r>
                <a:rPr lang="en-US" sz="2800" baseline="30000" dirty="0">
                  <a:solidFill>
                    <a:srgbClr val="002552"/>
                  </a:solidFill>
                </a:rPr>
                <a:t>st</a:t>
              </a:r>
              <a:r>
                <a:rPr lang="en-US" sz="2800" dirty="0">
                  <a:solidFill>
                    <a:srgbClr val="002552"/>
                  </a:solidFill>
                </a:rPr>
                <a:t> letter of your first name</a:t>
              </a:r>
            </a:p>
          </p:txBody>
        </p:sp>
      </p:grpSp>
      <p:sp>
        <p:nvSpPr>
          <p:cNvPr id="11" name="Rectangle 10">
            <a:extLst>
              <a:ext uri="{FF2B5EF4-FFF2-40B4-BE49-F238E27FC236}">
                <a16:creationId xmlns:a16="http://schemas.microsoft.com/office/drawing/2014/main" id="{28E73BAE-FF85-0C67-0772-C07911CFF59C}"/>
              </a:ext>
            </a:extLst>
          </p:cNvPr>
          <p:cNvSpPr/>
          <p:nvPr/>
        </p:nvSpPr>
        <p:spPr>
          <a:xfrm>
            <a:off x="3744687" y="1582056"/>
            <a:ext cx="5428342" cy="3831771"/>
          </a:xfrm>
          <a:prstGeom prst="rect">
            <a:avLst/>
          </a:prstGeom>
          <a:solidFill>
            <a:schemeClr val="bg1">
              <a:alpha val="74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330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spTree>
    <p:extLst>
      <p:ext uri="{BB962C8B-B14F-4D97-AF65-F5344CB8AC3E}">
        <p14:creationId xmlns:p14="http://schemas.microsoft.com/office/powerpoint/2010/main" val="239693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What do you notice?</a:t>
            </a:r>
          </a:p>
          <a:p>
            <a:r>
              <a:rPr lang="en-US" sz="2800" dirty="0"/>
              <a:t>Were there any letters you couldn’t draw?</a:t>
            </a:r>
          </a:p>
          <a:p>
            <a:r>
              <a:rPr lang="en-US" sz="2800" dirty="0"/>
              <a:t>Can you tell in advance which shapes are impossible?</a:t>
            </a:r>
          </a:p>
        </p:txBody>
      </p:sp>
    </p:spTree>
    <p:extLst>
      <p:ext uri="{BB962C8B-B14F-4D97-AF65-F5344CB8AC3E}">
        <p14:creationId xmlns:p14="http://schemas.microsoft.com/office/powerpoint/2010/main" val="806361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ltLang="en-US" dirty="0"/>
              <a:t>Computer science (def.)</a:t>
            </a:r>
          </a:p>
        </p:txBody>
      </p:sp>
      <p:sp>
        <p:nvSpPr>
          <p:cNvPr id="17410" name="Rectangle 2"/>
          <p:cNvSpPr>
            <a:spLocks noGrp="1" noChangeArrowheads="1"/>
          </p:cNvSpPr>
          <p:nvPr>
            <p:ph type="body" idx="1"/>
          </p:nvPr>
        </p:nvSpPr>
        <p:spPr>
          <a:xfrm>
            <a:off x="3869268" y="614724"/>
            <a:ext cx="7315200" cy="5120640"/>
          </a:xfrm>
          <a:ln/>
        </p:spPr>
        <p:txBody>
          <a:bodyPr>
            <a:noAutofit/>
          </a:bodyPr>
          <a:lstStyle/>
          <a:p>
            <a:pPr marL="0" indent="0" algn="ctr">
              <a:buNone/>
            </a:pPr>
            <a:endParaRPr lang="en-US" altLang="en-US" sz="2800" dirty="0"/>
          </a:p>
          <a:p>
            <a:pPr marL="0" indent="0" algn="ctr">
              <a:buNone/>
            </a:pPr>
            <a:r>
              <a:rPr lang="en-US" altLang="en-US" sz="2800" dirty="0"/>
              <a:t>“the </a:t>
            </a:r>
            <a:r>
              <a:rPr lang="en-US" altLang="en-US" sz="2800" b="1" dirty="0"/>
              <a:t>study of computation”</a:t>
            </a:r>
          </a:p>
          <a:p>
            <a:pPr marL="0" indent="0" algn="ctr">
              <a:buNone/>
            </a:pPr>
            <a:endParaRPr lang="en-US" altLang="en-US" sz="2800" dirty="0"/>
          </a:p>
          <a:p>
            <a:pPr marL="0" indent="0" algn="ctr">
              <a:buNone/>
            </a:pPr>
            <a:endParaRPr lang="en-US" altLang="en-US" sz="2800" dirty="0"/>
          </a:p>
          <a:p>
            <a:pPr marL="230188" indent="-230188"/>
            <a:r>
              <a:rPr lang="en-US" altLang="en-US" sz="2800" b="1" dirty="0"/>
              <a:t>Problems</a:t>
            </a:r>
            <a:r>
              <a:rPr lang="en-US" altLang="en-US" sz="2800" dirty="0"/>
              <a:t> that can be solved computationally</a:t>
            </a:r>
          </a:p>
          <a:p>
            <a:pPr marL="230188" indent="-230188"/>
            <a:r>
              <a:rPr lang="en-US" altLang="en-US" sz="2800" b="1" dirty="0"/>
              <a:t>Languages </a:t>
            </a:r>
            <a:r>
              <a:rPr lang="en-US" altLang="en-US" sz="2800" dirty="0"/>
              <a:t>used to describe computational processes</a:t>
            </a:r>
          </a:p>
          <a:p>
            <a:pPr marL="230188" indent="-230188"/>
            <a:r>
              <a:rPr lang="en-US" altLang="en-US" sz="2800" b="1" dirty="0"/>
              <a:t>Machines</a:t>
            </a:r>
            <a:r>
              <a:rPr lang="en-US" altLang="en-US" sz="2800" dirty="0"/>
              <a:t> that carry out those processes</a:t>
            </a:r>
          </a:p>
          <a:p>
            <a:pPr marL="230188" indent="-230188"/>
            <a:r>
              <a:rPr lang="en-US" altLang="en-US" sz="2800" b="1" dirty="0"/>
              <a:t>Theoretical limits </a:t>
            </a:r>
            <a:r>
              <a:rPr lang="en-US" altLang="en-US" sz="2800" dirty="0"/>
              <a:t>of computation </a:t>
            </a:r>
          </a:p>
          <a:p>
            <a:pPr marL="230188" indent="-230188"/>
            <a:r>
              <a:rPr lang="en-US" altLang="en-US" sz="2800" b="1" dirty="0"/>
              <a:t>Computational solutions </a:t>
            </a:r>
            <a:r>
              <a:rPr lang="en-US" altLang="en-US" sz="2800" dirty="0"/>
              <a:t>to problems in math, science, medicine, business, education, journalism, ...</a:t>
            </a:r>
          </a:p>
        </p:txBody>
      </p:sp>
    </p:spTree>
    <p:extLst>
      <p:ext uri="{BB962C8B-B14F-4D97-AF65-F5344CB8AC3E}">
        <p14:creationId xmlns:p14="http://schemas.microsoft.com/office/powerpoint/2010/main" val="19759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spTree>
    <p:extLst>
      <p:ext uri="{BB962C8B-B14F-4D97-AF65-F5344CB8AC3E}">
        <p14:creationId xmlns:p14="http://schemas.microsoft.com/office/powerpoint/2010/main" val="18325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AA7850C8-8932-45FB-824D-8AB7D8469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28BB4B4-FCCA-4BB8-A5B5-7EDD9652D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2EA169-A2A5-D1CC-6884-C45059881EEE}"/>
              </a:ext>
            </a:extLst>
          </p:cNvPr>
          <p:cNvSpPr>
            <a:spLocks noGrp="1"/>
          </p:cNvSpPr>
          <p:nvPr>
            <p:ph type="title"/>
          </p:nvPr>
        </p:nvSpPr>
        <p:spPr>
          <a:xfrm>
            <a:off x="480607" y="1298448"/>
            <a:ext cx="3847930" cy="3255264"/>
          </a:xfrm>
        </p:spPr>
        <p:txBody>
          <a:bodyPr vert="horz" lIns="91440" tIns="45720" rIns="91440" bIns="45720" rtlCol="0" anchor="b">
            <a:normAutofit/>
          </a:bodyPr>
          <a:lstStyle/>
          <a:p>
            <a:r>
              <a:rPr lang="en-US" sz="5900" spc="-100"/>
              <a:t>Who Am I?</a:t>
            </a:r>
          </a:p>
        </p:txBody>
      </p:sp>
      <p:sp>
        <p:nvSpPr>
          <p:cNvPr id="24" name="Rectangle 23">
            <a:extLst>
              <a:ext uri="{FF2B5EF4-FFF2-40B4-BE49-F238E27FC236}">
                <a16:creationId xmlns:a16="http://schemas.microsoft.com/office/drawing/2014/main" id="{9EAD000C-FECC-4415-AB14-16AC3974C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758952"/>
            <a:ext cx="3379859" cy="3191490"/>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A9CF7B-6D34-42D7-9614-7AA889926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758952"/>
            <a:ext cx="2849303" cy="1830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DEA40E-A1A6-474E-BE3B-A06C929EB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2727" y="4115150"/>
            <a:ext cx="3379859" cy="19838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72A6C1-76CF-4215-B818-52CFF4D7A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38608" y="2722807"/>
            <a:ext cx="2849303" cy="3367097"/>
          </a:xfrm>
          <a:prstGeom prst="rect">
            <a:avLst/>
          </a:prstGeom>
          <a:solidFill>
            <a:srgbClr val="FFFFFF"/>
          </a:solidFill>
          <a:ln w="66675" cmpd="sng">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un outline">
            <a:extLst>
              <a:ext uri="{FF2B5EF4-FFF2-40B4-BE49-F238E27FC236}">
                <a16:creationId xmlns:a16="http://schemas.microsoft.com/office/drawing/2014/main" id="{6A3406ED-FB70-F44B-830E-4E1BBBD5A69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417903" y="1042986"/>
            <a:ext cx="1443039" cy="1443039"/>
          </a:xfrm>
          <a:prstGeom prst="rect">
            <a:avLst/>
          </a:prstGeom>
        </p:spPr>
      </p:pic>
      <p:sp>
        <p:nvSpPr>
          <p:cNvPr id="32" name="Rectangle 31">
            <a:extLst>
              <a:ext uri="{FF2B5EF4-FFF2-40B4-BE49-F238E27FC236}">
                <a16:creationId xmlns:a16="http://schemas.microsoft.com/office/drawing/2014/main" id="{E61CE9D6-3D74-4540-A98B-232824586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Graphic 10" descr="Deciduous tree outline">
            <a:extLst>
              <a:ext uri="{FF2B5EF4-FFF2-40B4-BE49-F238E27FC236}">
                <a16:creationId xmlns:a16="http://schemas.microsoft.com/office/drawing/2014/main" id="{3C0224A4-C520-E780-ADA9-8D7643AD4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4121" y="1686356"/>
            <a:ext cx="1443039" cy="1443039"/>
          </a:xfrm>
          <a:prstGeom prst="rect">
            <a:avLst/>
          </a:prstGeom>
        </p:spPr>
      </p:pic>
      <p:pic>
        <p:nvPicPr>
          <p:cNvPr id="9" name="Graphic 8" descr="Rolling Pin outline">
            <a:extLst>
              <a:ext uri="{FF2B5EF4-FFF2-40B4-BE49-F238E27FC236}">
                <a16:creationId xmlns:a16="http://schemas.microsoft.com/office/drawing/2014/main" id="{AE69D74D-A666-F8C0-0A8E-FDFF489ED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3568" y="2496714"/>
            <a:ext cx="1443039" cy="1443039"/>
          </a:xfrm>
          <a:prstGeom prst="rect">
            <a:avLst/>
          </a:prstGeom>
        </p:spPr>
      </p:pic>
      <p:pic>
        <p:nvPicPr>
          <p:cNvPr id="6" name="Graphic 5" descr="Computer outline">
            <a:extLst>
              <a:ext uri="{FF2B5EF4-FFF2-40B4-BE49-F238E27FC236}">
                <a16:creationId xmlns:a16="http://schemas.microsoft.com/office/drawing/2014/main" id="{19ED5668-2A51-3705-E494-1F9EDC7DB5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8028" y="2744866"/>
            <a:ext cx="1528359" cy="1528359"/>
          </a:xfrm>
          <a:prstGeom prst="rect">
            <a:avLst/>
          </a:prstGeom>
        </p:spPr>
      </p:pic>
      <p:pic>
        <p:nvPicPr>
          <p:cNvPr id="8" name="Graphic 7" descr="Diploma roll outline">
            <a:extLst>
              <a:ext uri="{FF2B5EF4-FFF2-40B4-BE49-F238E27FC236}">
                <a16:creationId xmlns:a16="http://schemas.microsoft.com/office/drawing/2014/main" id="{E674053C-30DF-5BCD-240B-E0DCA5D71B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842116">
            <a:off x="9694853" y="3284573"/>
            <a:ext cx="1967141" cy="1967141"/>
          </a:xfrm>
          <a:prstGeom prst="rect">
            <a:avLst/>
          </a:prstGeom>
        </p:spPr>
      </p:pic>
      <p:sp>
        <p:nvSpPr>
          <p:cNvPr id="10" name="TextBox 9">
            <a:extLst>
              <a:ext uri="{FF2B5EF4-FFF2-40B4-BE49-F238E27FC236}">
                <a16:creationId xmlns:a16="http://schemas.microsoft.com/office/drawing/2014/main" id="{79FD14AA-591B-F28C-8215-7450A2F88E59}"/>
              </a:ext>
            </a:extLst>
          </p:cNvPr>
          <p:cNvSpPr txBox="1"/>
          <p:nvPr/>
        </p:nvSpPr>
        <p:spPr>
          <a:xfrm rot="18974100">
            <a:off x="10334367" y="3866460"/>
            <a:ext cx="478464" cy="369332"/>
          </a:xfrm>
          <a:prstGeom prst="rect">
            <a:avLst/>
          </a:prstGeom>
          <a:noFill/>
        </p:spPr>
        <p:txBody>
          <a:bodyPr wrap="none" rtlCol="0">
            <a:spAutoFit/>
          </a:bodyPr>
          <a:lstStyle/>
          <a:p>
            <a:r>
              <a:rPr lang="en-US" b="1" dirty="0"/>
              <a:t>Dr.</a:t>
            </a:r>
          </a:p>
        </p:txBody>
      </p:sp>
      <p:pic>
        <p:nvPicPr>
          <p:cNvPr id="13" name="Graphic 12" descr="Periodic Graph outline">
            <a:extLst>
              <a:ext uri="{FF2B5EF4-FFF2-40B4-BE49-F238E27FC236}">
                <a16:creationId xmlns:a16="http://schemas.microsoft.com/office/drawing/2014/main" id="{C4D15C3F-ADC6-EA65-1011-17F2517888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26020" y="4988630"/>
            <a:ext cx="914400" cy="914400"/>
          </a:xfrm>
          <a:prstGeom prst="rect">
            <a:avLst/>
          </a:prstGeom>
        </p:spPr>
      </p:pic>
      <p:pic>
        <p:nvPicPr>
          <p:cNvPr id="15" name="Graphic 14" descr="Scatterplot outline">
            <a:extLst>
              <a:ext uri="{FF2B5EF4-FFF2-40B4-BE49-F238E27FC236}">
                <a16:creationId xmlns:a16="http://schemas.microsoft.com/office/drawing/2014/main" id="{52EF2DA9-FE0A-3D65-91F6-152AA6793D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53008" y="4988630"/>
            <a:ext cx="914400" cy="914400"/>
          </a:xfrm>
          <a:prstGeom prst="rect">
            <a:avLst/>
          </a:prstGeom>
        </p:spPr>
      </p:pic>
      <p:pic>
        <p:nvPicPr>
          <p:cNvPr id="19" name="Graphic 18" descr="Bar chart outline">
            <a:extLst>
              <a:ext uri="{FF2B5EF4-FFF2-40B4-BE49-F238E27FC236}">
                <a16:creationId xmlns:a16="http://schemas.microsoft.com/office/drawing/2014/main" id="{4C310D26-A60B-2D5E-7BBC-EC5802DE00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87465" y="4988630"/>
            <a:ext cx="914400" cy="914400"/>
          </a:xfrm>
          <a:prstGeom prst="rect">
            <a:avLst/>
          </a:prstGeom>
        </p:spPr>
      </p:pic>
      <p:pic>
        <p:nvPicPr>
          <p:cNvPr id="4" name="Picture 2" descr="Progress Pride Flag Download - Make Badges">
            <a:extLst>
              <a:ext uri="{FF2B5EF4-FFF2-40B4-BE49-F238E27FC236}">
                <a16:creationId xmlns:a16="http://schemas.microsoft.com/office/drawing/2014/main" id="{E3C4DD0A-50C0-5970-4CE0-38470792B014}"/>
              </a:ext>
            </a:extLst>
          </p:cNvPr>
          <p:cNvPicPr>
            <a:picLocks noChangeAspect="1" noChangeArrowheads="1"/>
          </p:cNvPicPr>
          <p:nvPr/>
        </p:nvPicPr>
        <p:blipFill>
          <a:blip r:embed="rId18">
            <a:alphaModFix amt="20000"/>
            <a:extLst>
              <a:ext uri="{28A0092B-C50C-407E-A947-70E740481C1C}">
                <a14:useLocalDpi xmlns:a14="http://schemas.microsoft.com/office/drawing/2010/main" val="0"/>
              </a:ext>
            </a:extLst>
          </a:blip>
          <a:srcRect/>
          <a:stretch>
            <a:fillRect/>
          </a:stretch>
        </p:blipFill>
        <p:spPr bwMode="auto">
          <a:xfrm>
            <a:off x="6718958" y="5171644"/>
            <a:ext cx="1688677" cy="845217"/>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Business Growth outline">
            <a:extLst>
              <a:ext uri="{FF2B5EF4-FFF2-40B4-BE49-F238E27FC236}">
                <a16:creationId xmlns:a16="http://schemas.microsoft.com/office/drawing/2014/main" id="{BA70DCEE-47AA-E958-C83C-EEEEC7DC1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8744" y="4205975"/>
            <a:ext cx="1896798" cy="1896798"/>
          </a:xfrm>
          <a:prstGeom prst="rect">
            <a:avLst/>
          </a:prstGeom>
        </p:spPr>
      </p:pic>
      <p:pic>
        <p:nvPicPr>
          <p:cNvPr id="1026" name="Picture 2" descr="Amazon.com : Black Lives Matter Flag 3x5ft Poly : Patio, Lawn &amp; Garden">
            <a:extLst>
              <a:ext uri="{FF2B5EF4-FFF2-40B4-BE49-F238E27FC236}">
                <a16:creationId xmlns:a16="http://schemas.microsoft.com/office/drawing/2014/main" id="{364A768E-0A0B-D88B-8F7D-27F93FBE8C8F}"/>
              </a:ext>
            </a:extLst>
          </p:cNvPr>
          <p:cNvPicPr>
            <a:picLocks noChangeAspect="1" noChangeArrowheads="1"/>
          </p:cNvPicPr>
          <p:nvPr/>
        </p:nvPicPr>
        <p:blipFill rotWithShape="1">
          <a:blip r:embed="rId21">
            <a:alphaModFix amt="21000"/>
            <a:extLst>
              <a:ext uri="{28A0092B-C50C-407E-A947-70E740481C1C}">
                <a14:useLocalDpi xmlns:a14="http://schemas.microsoft.com/office/drawing/2010/main" val="0"/>
              </a:ext>
            </a:extLst>
          </a:blip>
          <a:srcRect l="2982"/>
          <a:stretch/>
        </p:blipFill>
        <p:spPr bwMode="auto">
          <a:xfrm>
            <a:off x="5179753" y="4192523"/>
            <a:ext cx="1584379" cy="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83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groups of 3</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A highlight of your summer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149026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a:bodyPr>
          <a:lstStyle/>
          <a:p>
            <a:r>
              <a:rPr lang="en-US" sz="3600" dirty="0"/>
              <a:t>Form </a:t>
            </a:r>
            <a:r>
              <a:rPr lang="en-US" sz="3600" b="1" dirty="0">
                <a:highlight>
                  <a:srgbClr val="FFFF00"/>
                </a:highlight>
              </a:rPr>
              <a:t>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live in a mansion that you can never leave OR live in a camper van and move as often as you want?</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4160389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4AC-5049-3BB5-4EC9-FC62E80AF6D0}"/>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44987BA5-3E19-47E8-E063-2A2122F97892}"/>
              </a:ext>
            </a:extLst>
          </p:cNvPr>
          <p:cNvSpPr>
            <a:spLocks noGrp="1"/>
          </p:cNvSpPr>
          <p:nvPr>
            <p:ph idx="1"/>
          </p:nvPr>
        </p:nvSpPr>
        <p:spPr>
          <a:xfrm>
            <a:off x="3869268" y="257175"/>
            <a:ext cx="7260695" cy="6386513"/>
          </a:xfrm>
        </p:spPr>
        <p:txBody>
          <a:bodyPr anchor="t">
            <a:normAutofit fontScale="92500" lnSpcReduction="10000"/>
          </a:bodyPr>
          <a:lstStyle/>
          <a:p>
            <a:r>
              <a:rPr lang="en-US" sz="3600" dirty="0"/>
              <a:t>Form </a:t>
            </a:r>
            <a:r>
              <a:rPr lang="en-US" sz="3600" b="1" dirty="0">
                <a:highlight>
                  <a:srgbClr val="FFFF00"/>
                </a:highlight>
              </a:rPr>
              <a:t>new new groups</a:t>
            </a:r>
            <a:r>
              <a:rPr lang="en-US" sz="3600" b="1" dirty="0"/>
              <a:t> </a:t>
            </a:r>
            <a:r>
              <a:rPr lang="en-US" sz="3600" dirty="0"/>
              <a:t>of 3 </a:t>
            </a:r>
            <a:r>
              <a:rPr lang="en-US" sz="3600" dirty="0">
                <a:solidFill>
                  <a:schemeClr val="tx1">
                    <a:lumMod val="50000"/>
                    <a:lumOff val="50000"/>
                  </a:schemeClr>
                </a:solidFill>
              </a:rPr>
              <a:t>(move around!)</a:t>
            </a:r>
          </a:p>
          <a:p>
            <a:r>
              <a:rPr lang="en-US" sz="3600" dirty="0"/>
              <a:t>Introduce yourselves </a:t>
            </a:r>
            <a:r>
              <a:rPr lang="en-US" sz="3600" dirty="0">
                <a:solidFill>
                  <a:schemeClr val="tx1">
                    <a:lumMod val="50000"/>
                    <a:lumOff val="50000"/>
                  </a:schemeClr>
                </a:solidFill>
              </a:rPr>
              <a:t>(name, pronouns)</a:t>
            </a:r>
          </a:p>
          <a:p>
            <a:r>
              <a:rPr lang="en-US" sz="3600" dirty="0"/>
              <a:t>Share:</a:t>
            </a:r>
          </a:p>
          <a:p>
            <a:pPr lvl="1"/>
            <a:r>
              <a:rPr lang="en-US" sz="3400" dirty="0"/>
              <a:t>Would you rather have the ability to teleport OR have instant delivery on any online order?</a:t>
            </a:r>
          </a:p>
          <a:p>
            <a:r>
              <a:rPr lang="en-US" sz="3600" dirty="0"/>
              <a:t>Find 1 thing that your entire group has in common </a:t>
            </a:r>
            <a:r>
              <a:rPr lang="en-US" sz="3600" dirty="0">
                <a:solidFill>
                  <a:schemeClr val="tx1">
                    <a:lumMod val="50000"/>
                    <a:lumOff val="50000"/>
                  </a:schemeClr>
                </a:solidFill>
              </a:rPr>
              <a:t>(favorite color? hometown? left-handed? Be creative!) </a:t>
            </a:r>
          </a:p>
          <a:p>
            <a:r>
              <a:rPr lang="en-US" sz="3600" dirty="0"/>
              <a:t>After about 5 minutes we will go around, introduce ourselves, and share what each group has in common</a:t>
            </a:r>
          </a:p>
        </p:txBody>
      </p:sp>
    </p:spTree>
    <p:extLst>
      <p:ext uri="{BB962C8B-B14F-4D97-AF65-F5344CB8AC3E}">
        <p14:creationId xmlns:p14="http://schemas.microsoft.com/office/powerpoint/2010/main" val="3492019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2440-5A19-98D6-370E-25F8333364F2}"/>
              </a:ext>
            </a:extLst>
          </p:cNvPr>
          <p:cNvSpPr>
            <a:spLocks noGrp="1"/>
          </p:cNvSpPr>
          <p:nvPr>
            <p:ph type="title"/>
          </p:nvPr>
        </p:nvSpPr>
        <p:spPr/>
        <p:txBody>
          <a:bodyPr/>
          <a:lstStyle/>
          <a:p>
            <a:r>
              <a:rPr lang="en-US" dirty="0"/>
              <a:t>What You Will Learn &amp; Logistics </a:t>
            </a:r>
          </a:p>
        </p:txBody>
      </p:sp>
      <p:sp>
        <p:nvSpPr>
          <p:cNvPr id="3" name="Text Placeholder 2">
            <a:extLst>
              <a:ext uri="{FF2B5EF4-FFF2-40B4-BE49-F238E27FC236}">
                <a16:creationId xmlns:a16="http://schemas.microsoft.com/office/drawing/2014/main" id="{5E113A61-3C39-B61C-6B39-4F616BBB04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50587430"/>
      </p:ext>
    </p:extLst>
  </p:cSld>
  <p:clrMapOvr>
    <a:masterClrMapping/>
  </p:clrMapOvr>
</p:sld>
</file>

<file path=ppt/theme/theme1.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{44CAA6D2-73C3-084C-8F3A-B537DB3AE7AC}tf10001124</Template>
  <TotalTime>228</TotalTime>
  <Words>1613</Words>
  <Application>Microsoft Macintosh PowerPoint</Application>
  <PresentationFormat>Widescreen</PresentationFormat>
  <Paragraphs>198</Paragraphs>
  <Slides>31</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Cambria Math</vt:lpstr>
      <vt:lpstr>Corbel</vt:lpstr>
      <vt:lpstr>Courier</vt:lpstr>
      <vt:lpstr>FreightSansW01</vt:lpstr>
      <vt:lpstr>Google Sans</vt:lpstr>
      <vt:lpstr>nyt-magsans</vt:lpstr>
      <vt:lpstr>Wingdings 2</vt:lpstr>
      <vt:lpstr>Frame</vt:lpstr>
      <vt:lpstr>Why Does My Computer Do That? Intro to Coding with Python– Welcome!</vt:lpstr>
      <vt:lpstr>Plan for Today</vt:lpstr>
      <vt:lpstr>Who Am I?</vt:lpstr>
      <vt:lpstr>Who Am I?</vt:lpstr>
      <vt:lpstr>Who Am I?</vt:lpstr>
      <vt:lpstr>Who Are You?</vt:lpstr>
      <vt:lpstr>Who Are You?</vt:lpstr>
      <vt:lpstr>Who Are You?</vt:lpstr>
      <vt:lpstr>What You Will Learn &amp; Logistics </vt:lpstr>
      <vt:lpstr>What Is This Class?</vt:lpstr>
      <vt:lpstr>**Important Info** </vt:lpstr>
      <vt:lpstr>**Important Info** </vt:lpstr>
      <vt:lpstr>**Important Info** </vt:lpstr>
      <vt:lpstr>Now the good stuff</vt:lpstr>
      <vt:lpstr>What is a Computer?</vt:lpstr>
      <vt:lpstr>What is a Computer?</vt:lpstr>
      <vt:lpstr>Computation (def.)</vt:lpstr>
      <vt:lpstr>Original “Computers” </vt:lpstr>
      <vt:lpstr>First Electronic Computer</vt:lpstr>
      <vt:lpstr>First Electronic Computer</vt:lpstr>
      <vt:lpstr>First Electronic Computer</vt:lpstr>
      <vt:lpstr>Original “Computers” </vt:lpstr>
      <vt:lpstr>Original “Computers”  Programmers</vt:lpstr>
      <vt:lpstr>Programmers</vt:lpstr>
      <vt:lpstr>Activity: computational thinking</vt:lpstr>
      <vt:lpstr>Activity: computational thinking</vt:lpstr>
      <vt:lpstr>Activity: computational thinking</vt:lpstr>
      <vt:lpstr>Activity: computational thinking</vt:lpstr>
      <vt:lpstr>Activity: computational thinking</vt:lpstr>
      <vt:lpstr>Discussion</vt:lpstr>
      <vt:lpstr>Computer science (def.)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for Everyone – Welcome!</dc:title>
  <dc:creator>Mosca, Ab</dc:creator>
  <cp:lastModifiedBy>Mosca, Ab</cp:lastModifiedBy>
  <cp:revision>7</cp:revision>
  <dcterms:created xsi:type="dcterms:W3CDTF">2023-08-03T18:49:17Z</dcterms:created>
  <dcterms:modified xsi:type="dcterms:W3CDTF">2023-08-09T21:12:54Z</dcterms:modified>
</cp:coreProperties>
</file>